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6" r:id="rId4"/>
  </p:sldMasterIdLst>
  <p:notesMasterIdLst>
    <p:notesMasterId r:id="rId30"/>
  </p:notesMasterIdLst>
  <p:sldIdLst>
    <p:sldId id="274" r:id="rId5"/>
    <p:sldId id="408" r:id="rId6"/>
    <p:sldId id="418" r:id="rId7"/>
    <p:sldId id="419" r:id="rId8"/>
    <p:sldId id="417" r:id="rId9"/>
    <p:sldId id="420" r:id="rId10"/>
    <p:sldId id="407" r:id="rId11"/>
    <p:sldId id="409" r:id="rId12"/>
    <p:sldId id="411" r:id="rId13"/>
    <p:sldId id="410" r:id="rId14"/>
    <p:sldId id="412" r:id="rId15"/>
    <p:sldId id="413" r:id="rId16"/>
    <p:sldId id="414" r:id="rId17"/>
    <p:sldId id="415" r:id="rId18"/>
    <p:sldId id="416" r:id="rId19"/>
    <p:sldId id="359" r:id="rId20"/>
    <p:sldId id="351" r:id="rId21"/>
    <p:sldId id="396" r:id="rId22"/>
    <p:sldId id="367" r:id="rId23"/>
    <p:sldId id="400" r:id="rId24"/>
    <p:sldId id="401" r:id="rId25"/>
    <p:sldId id="403" r:id="rId26"/>
    <p:sldId id="404" r:id="rId27"/>
    <p:sldId id="405" r:id="rId28"/>
    <p:sldId id="421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38B9"/>
    <a:srgbClr val="006600"/>
    <a:srgbClr val="FFFFC5"/>
    <a:srgbClr val="FEE8F5"/>
    <a:srgbClr val="E8E8E8"/>
    <a:srgbClr val="D9FFEC"/>
    <a:srgbClr val="003300"/>
    <a:srgbClr val="261377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44" y="-5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40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6516789-0C02-4054-84C9-4E32FBB16F0B}" type="datetimeFigureOut">
              <a:rPr lang="ru-RU"/>
              <a:pPr>
                <a:defRPr/>
              </a:pPr>
              <a:t>02.10.2017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880F3B13-0BE4-4498-A8EF-D47B3A4725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0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de-AT" altLang="ru-RU" smtClean="0">
              <a:latin typeface="Arial" charset="0"/>
              <a:cs typeface="Arial" charset="0"/>
            </a:endParaRPr>
          </a:p>
        </p:txBody>
      </p:sp>
      <p:sp>
        <p:nvSpPr>
          <p:cNvPr id="58371" name="Datumsplatzhalter 3"/>
          <p:cNvSpPr>
            <a:spLocks noGrp="1"/>
          </p:cNvSpPr>
          <p:nvPr>
            <p:ph type="dt" sz="quarter"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B0EC8E2D-A8D3-4D71-84F2-1A5E2A46A08F}" type="datetime1">
              <a:rPr lang="de-AT" altLang="ru-RU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02.10.2017</a:t>
            </a:fld>
            <a:endParaRPr lang="de-AT" altLang="ru-RU">
              <a:solidFill>
                <a:srgbClr val="00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8372" name="Foliennummernplatzhalter 5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D0748BA2-F33C-4A0E-9952-A5F28580DFBE}" type="slidenum">
              <a:rPr lang="de-DE" altLang="ru-RU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de-DE" altLang="ru-RU">
              <a:solidFill>
                <a:srgbClr val="000000"/>
              </a:solidFill>
              <a:latin typeface="Times New Roman" pitchFamily="18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089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9A2B921-CD22-402F-96E0-05AAB5F86DD6}" type="slidenum">
              <a:rPr lang="ru-RU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ru-RU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EAB8E-8BA8-4892-9237-FA4779EA8540}" type="datetimeFigureOut">
              <a:rPr lang="ru-RU"/>
              <a:pPr>
                <a:defRPr/>
              </a:pPr>
              <a:t>02.10.2017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9589DE-6AE9-425C-A27A-8CE0EABA24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7890E3-1838-4ECA-8BF2-70B6976C3015}" type="datetimeFigureOut">
              <a:rPr lang="ru-RU"/>
              <a:pPr>
                <a:defRPr/>
              </a:pPr>
              <a:t>02.10.2017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4E4299-A073-4502-A04C-1BF9A1AF2D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E2DA9A-D456-460B-A16B-92E2F6CF0C17}" type="datetimeFigureOut">
              <a:rPr lang="ru-RU"/>
              <a:pPr>
                <a:defRPr/>
              </a:pPr>
              <a:t>02.10.2017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CEE2FD-1E96-4ED7-8E41-1A4ED1F259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/>
          <p:nvPr/>
        </p:nvSpPr>
        <p:spPr>
          <a:xfrm>
            <a:off x="9001125" y="4846638"/>
            <a:ext cx="142875" cy="201136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9"/>
          <p:cNvSpPr/>
          <p:nvPr/>
        </p:nvSpPr>
        <p:spPr>
          <a:xfrm>
            <a:off x="9001125" y="0"/>
            <a:ext cx="142875" cy="48466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FB8854-D6E5-4A87-9624-56FD6108C3D7}" type="datetimeFigureOut">
              <a:rPr lang="ru-RU"/>
              <a:pPr>
                <a:defRPr/>
              </a:pPr>
              <a:t>02.10.2017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24E6DBE1-0D5D-418A-BE2A-92AD328400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AD5A9D-BDF6-4D67-BB90-9244695B019C}" type="datetimeFigureOut">
              <a:rPr lang="ru-RU"/>
              <a:pPr>
                <a:defRPr/>
              </a:pPr>
              <a:t>02.10.2017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0FCDEA-1705-4818-B470-7C115ACA9B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90222C-424B-41C5-B6AB-39FF3313285C}" type="datetimeFigureOut">
              <a:rPr lang="ru-RU"/>
              <a:pPr>
                <a:defRPr/>
              </a:pPr>
              <a:t>02.10.2017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E3E9DF-D196-4D85-9C13-646E697A47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A9B96-CCE7-4C77-85D2-91693C705796}" type="datetimeFigureOut">
              <a:rPr lang="ru-RU"/>
              <a:pPr>
                <a:defRPr/>
              </a:pPr>
              <a:t>02.10.2017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3F0FA8-A384-4C1A-ADDA-147A4256B7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98B39-9639-4E42-8C29-28BD8E7BA8C9}" type="datetimeFigureOut">
              <a:rPr lang="ru-RU"/>
              <a:pPr>
                <a:defRPr/>
              </a:pPr>
              <a:t>02.10.2017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E419C-ACE4-429D-B1F5-62C39AB619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D65E2-D326-4479-80AC-EBA221243589}" type="datetimeFigureOut">
              <a:rPr lang="ru-RU"/>
              <a:pPr>
                <a:defRPr/>
              </a:pPr>
              <a:t>02.10.2017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B6BA53-BE40-4615-B377-59F4F9D4C2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949AF3-6896-49C4-92D7-4C7FC81E1850}" type="datetimeFigureOut">
              <a:rPr lang="ru-RU"/>
              <a:pPr>
                <a:defRPr/>
              </a:pPr>
              <a:t>02.10.2017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53453-0EFD-47E1-848B-5515002849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229F40-5D57-4CCB-94F2-B2A612A2907B}" type="datetimeFigureOut">
              <a:rPr lang="ru-RU"/>
              <a:pPr>
                <a:defRPr/>
              </a:pPr>
              <a:t>02.10.2017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F5E66-6E77-4DD8-ACEF-8B9B84872D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883823-37F4-47C0-ADAD-3E40F830FA71}" type="datetimeFigureOut">
              <a:rPr lang="ru-RU"/>
              <a:pPr>
                <a:defRPr/>
              </a:pPr>
              <a:t>02.10.2017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1BABB-FC6C-408A-90BB-EAFDF6C78D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/>
          <p:nvPr/>
        </p:nvSpPr>
        <p:spPr>
          <a:xfrm>
            <a:off x="9001125" y="4846638"/>
            <a:ext cx="142875" cy="201136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9"/>
          <p:cNvSpPr/>
          <p:nvPr/>
        </p:nvSpPr>
        <p:spPr>
          <a:xfrm>
            <a:off x="9001125" y="0"/>
            <a:ext cx="142875" cy="48466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FEFD67-445D-47C1-9052-107F69916DD1}" type="datetimeFigureOut">
              <a:rPr lang="ru-RU"/>
              <a:pPr>
                <a:defRPr/>
              </a:pPr>
              <a:t>02.10.2017</a:t>
            </a:fld>
            <a:endParaRPr lang="ru-RU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EB0C7FA7-3015-4D36-B474-0EAA023B75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521B33-3327-44FE-A411-B78989CE6EBC}" type="datetimeFigureOut">
              <a:rPr lang="ru-RU"/>
              <a:pPr>
                <a:defRPr/>
              </a:pPr>
              <a:t>02.10.2017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733D2-FCF3-436A-AD2C-C9CC94C236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EA0360-8D00-4773-B78F-98BB93165FB2}" type="datetimeFigureOut">
              <a:rPr lang="ru-RU"/>
              <a:pPr>
                <a:defRPr/>
              </a:pPr>
              <a:t>02.10.2017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1258C-32A7-4EA9-BCA7-EE8B20F5E3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3C2646E-F5E1-404A-98C0-E149F1D46E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38D3DA1-E41A-459A-8C38-A1AE6B03D5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E4C2AAE-F641-481C-A0A8-3C2A648786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4112D73-F76C-428E-BDCB-0D90E389FB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C0D018D-BA43-468E-96E3-F219A46903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0CC49DE-381A-4023-BC83-5306A494D6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1C8F16A-0D27-4D0F-9DD9-B47E2B7D57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D0E11-F1FC-4CCA-9DB0-CCF107A6A7E1}" type="datetimeFigureOut">
              <a:rPr lang="ru-RU"/>
              <a:pPr>
                <a:defRPr/>
              </a:pPr>
              <a:t>02.10.2017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127C5C-3637-460E-9314-BBCFC615B8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B1F449E-BF87-4992-85A7-AD63CEABE6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EB46BB8-6BBC-41B1-93D5-35E2381F3E0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914286F-2F33-4B7D-85FB-93F1B05762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4A31935-F1CD-4AEF-BA94-CE24EF5011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0C61F2A-24D0-425A-B126-D85D88B6C6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19E99C8-87AA-45A2-BA5C-F295FF1193F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4E298-6BC8-4D06-8DA0-C68AD645781C}" type="datetimeFigureOut">
              <a:rPr lang="ru-RU"/>
              <a:pPr>
                <a:defRPr/>
              </a:pPr>
              <a:t>02.10.2017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96A31-6089-486D-B38C-A3AE86ADB6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88C6A-A85A-45E9-9085-5D242FE62CBE}" type="datetimeFigureOut">
              <a:rPr lang="ru-RU"/>
              <a:pPr>
                <a:defRPr/>
              </a:pPr>
              <a:t>02.10.2017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9AF441-8E3A-4820-BC4B-C7D4ED76AA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79DD6-033C-4475-8221-D3C3716CFAFF}" type="datetimeFigureOut">
              <a:rPr lang="ru-RU"/>
              <a:pPr>
                <a:defRPr/>
              </a:pPr>
              <a:t>02.10.2017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3AB117-A92E-4B73-A303-EE02877695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87BA24-85EB-4D24-8573-4414F614AC01}" type="datetimeFigureOut">
              <a:rPr lang="ru-RU"/>
              <a:pPr>
                <a:defRPr/>
              </a:pPr>
              <a:t>02.10.2017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C81936-4170-475E-A9B6-145C8C2466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F82FB3-6933-42BE-8E7D-279BA802BF78}" type="datetimeFigureOut">
              <a:rPr lang="ru-RU"/>
              <a:pPr>
                <a:defRPr/>
              </a:pPr>
              <a:t>02.10.2017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DCB294-39F3-40D2-98AD-94FC3C9AAC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3C44E-10C0-4715-9AD4-84B8D1101996}" type="datetimeFigureOut">
              <a:rPr lang="ru-RU"/>
              <a:pPr>
                <a:defRPr/>
              </a:pPr>
              <a:t>02.10.2017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04B6E-71E4-42AC-8996-4D76F0E876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983210-BD66-473E-8719-F22FC9B7AA97}" type="datetimeFigureOut">
              <a:rPr lang="ru-RU"/>
              <a:pPr>
                <a:defRPr/>
              </a:pPr>
              <a:t>02.10.2017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D09B91-9BA6-4D2B-8345-7879E3A8AE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6C920-6D47-4E93-A92B-3EF4E5FC37A5}" type="datetimeFigureOut">
              <a:rPr lang="ru-RU"/>
              <a:pPr>
                <a:defRPr/>
              </a:pPr>
              <a:t>02.10.2017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6B4C6E-A0C3-4927-BCEE-71253B96BA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DB440-0525-4F08-9B00-F7E2D75BDCCA}" type="datetimeFigureOut">
              <a:rPr lang="ru-RU"/>
              <a:pPr>
                <a:defRPr/>
              </a:pPr>
              <a:t>02.10.2017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37844F-08CD-47D4-B6E7-4B515D1263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04309A-DD66-48C1-A79C-01502C7C5AD6}" type="datetimeFigureOut">
              <a:rPr lang="ru-RU"/>
              <a:pPr>
                <a:defRPr/>
              </a:pPr>
              <a:t>02.10.2017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41CF3-A444-485D-83AF-6663646E17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292058-C381-4FBE-BCF5-80CFDD39EB50}" type="datetimeFigureOut">
              <a:rPr lang="ru-RU"/>
              <a:pPr>
                <a:defRPr/>
              </a:pPr>
              <a:t>02.10.2017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674FF-88A9-48A1-AD40-5486CD0B01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9E8918-5920-4ABA-817D-A5DD319B6845}" type="datetimeFigureOut">
              <a:rPr lang="ru-RU"/>
              <a:pPr>
                <a:defRPr/>
              </a:pPr>
              <a:t>02.10.2017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B356CF-9DD7-4EA5-BD72-68C6931726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11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740650" y="6237288"/>
            <a:ext cx="1328738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323850" y="868362"/>
            <a:ext cx="6048375" cy="731838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EB7E6F-4A69-4EDF-AAAE-93DC3FA92790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7309F6-A70D-45DF-A338-E25243C1DD33}" type="datetimeFigureOut">
              <a:rPr lang="ru-RU"/>
              <a:pPr>
                <a:defRPr/>
              </a:pPr>
              <a:t>02.10.2017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87571-D558-4321-912A-6A792EABB7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2299D-B4F0-4272-A10E-BB667C40A811}" type="datetimeFigureOut">
              <a:rPr lang="ru-RU"/>
              <a:pPr>
                <a:defRPr/>
              </a:pPr>
              <a:t>02.10.2017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34686-408B-4292-976D-BBF4627E4D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CE125-4D47-483B-A7DB-974F1DA3DD40}" type="datetimeFigureOut">
              <a:rPr lang="ru-RU"/>
              <a:pPr>
                <a:defRPr/>
              </a:pPr>
              <a:t>02.10.2017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3BF19-D296-4EC9-B3CD-09FD2F9F25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9C3F70-445F-4592-AAC4-9AF6A85D8BC9}" type="datetimeFigureOut">
              <a:rPr lang="ru-RU"/>
              <a:pPr>
                <a:defRPr/>
              </a:pPr>
              <a:t>02.10.2017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67D8C7-F905-42CB-B9D1-FBAE5FB028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092F54-8AB7-4642-94F6-6C84DCC12563}" type="datetimeFigureOut">
              <a:rPr lang="ru-RU"/>
              <a:pPr>
                <a:defRPr/>
              </a:pPr>
              <a:t>02.10.2017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6DC60-1362-4B0D-AFF0-F5FE1F9621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B6F3DCD-7236-4151-949D-391836E61277}" type="datetimeFigureOut">
              <a:rPr lang="ru-RU"/>
              <a:pPr>
                <a:defRPr/>
              </a:pPr>
              <a:t>02.10.2017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2104215-4F2C-42A5-97FC-050B08659A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31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52600"/>
            <a:ext cx="7620000" cy="437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0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E1BA92F-6F96-49CA-A8B0-F58075E93B97}" type="datetimeFigureOut">
              <a:rPr lang="ru-RU"/>
              <a:pPr>
                <a:defRPr/>
              </a:pPr>
              <a:t>02.10.2017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4163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219" y="5885656"/>
            <a:ext cx="1316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2400" b="1" smtClean="0">
                <a:solidFill>
                  <a:srgbClr val="D1282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23A4FAE-CDC7-4185-AD85-8EA192EC34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5" y="0"/>
            <a:ext cx="142875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001125" y="1371600"/>
            <a:ext cx="142875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35" r:id="rId9"/>
    <p:sldLayoutId id="2147483721" r:id="rId10"/>
    <p:sldLayoutId id="214748372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 spc="-6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9pPr>
    </p:titleStyle>
    <p:bodyStyle>
      <a:lvl1pPr algn="l" rtl="0" fontAlgn="base">
        <a:spcBef>
          <a:spcPct val="20000"/>
        </a:spcBef>
        <a:spcAft>
          <a:spcPts val="600"/>
        </a:spcAft>
        <a:buFont typeface="Arial" charset="0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563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3221DAA-5F66-42A8-9F46-5AB1F8BE86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  <p:sldLayoutId id="2147483748" r:id="rId13"/>
  </p:sldLayoutIdLst>
  <p:transition spd="med">
    <p:random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993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274E48A-4B31-4160-A3E5-F7ABB4EA96F8}" type="datetimeFigureOut">
              <a:rPr lang="ru-RU"/>
              <a:pPr>
                <a:defRPr/>
              </a:pPr>
              <a:t>02.10.2017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40B27F8-ECB1-4D55-A254-8600E678AA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49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Дата 3"/>
          <p:cNvSpPr>
            <a:spLocks noGrp="1"/>
          </p:cNvSpPr>
          <p:nvPr>
            <p:ph type="dt" sz="quarter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898989"/>
              </a:solidFill>
              <a:cs typeface="Arial" charset="0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-541338" y="3716338"/>
            <a:ext cx="5184776" cy="647700"/>
          </a:xfrm>
        </p:spPr>
        <p:txBody>
          <a:bodyPr lIns="92075" tIns="46038" rIns="92075" bIns="46038">
            <a:normAutofit/>
          </a:bodyPr>
          <a:lstStyle/>
          <a:p>
            <a:pPr marL="766763" indent="-766763">
              <a:lnSpc>
                <a:spcPct val="60000"/>
              </a:lnSpc>
            </a:pPr>
            <a:r>
              <a:rPr lang="ru-RU" sz="4700" smtClean="0">
                <a:solidFill>
                  <a:srgbClr val="3538B9"/>
                </a:solidFill>
              </a:rPr>
              <a:t>    </a:t>
            </a:r>
            <a:endParaRPr lang="ru-RU" sz="3900" smtClean="0">
              <a:solidFill>
                <a:srgbClr val="898989"/>
              </a:solidFill>
            </a:endParaRPr>
          </a:p>
        </p:txBody>
      </p:sp>
      <p:sp>
        <p:nvSpPr>
          <p:cNvPr id="103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468313" y="2057400"/>
            <a:ext cx="8129587" cy="2811463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anose="02010803020104030203" pitchFamily="2" charset="-79"/>
              </a:rPr>
              <a:t>ПОДХОДЫ, МОДЕЛИ И МЕТОДЫ НЕЗАВИСИМОЙ ОЦЕНКИ КАЧЕСТВА ОБРАЗОВАНИЯ</a:t>
            </a:r>
            <a:endParaRPr lang="ru-RU" sz="28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anose="02010803020104030203" pitchFamily="2" charset="-79"/>
            </a:endParaRPr>
          </a:p>
        </p:txBody>
      </p:sp>
      <p:pic>
        <p:nvPicPr>
          <p:cNvPr id="54279" name="Picture 1031" descr="gpm3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33350"/>
            <a:ext cx="1295400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8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0"/>
            <a:ext cx="8713787" cy="908050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36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Адаптация </a:t>
            </a:r>
            <a:r>
              <a:rPr lang="en-US" altLang="ru-RU" sz="36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ESG </a:t>
            </a:r>
            <a:r>
              <a:rPr lang="ru-RU" altLang="ru-RU" sz="36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  российских </a:t>
            </a:r>
            <a:r>
              <a:rPr lang="ru-RU" altLang="ru-RU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ОУ</a:t>
            </a:r>
            <a:endParaRPr lang="ru-RU" altLang="ru-RU" sz="36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31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1331913" y="1196975"/>
            <a:ext cx="10475913" cy="5949950"/>
          </a:xfrm>
        </p:spPr>
        <p:txBody>
          <a:bodyPr/>
          <a:lstStyle/>
          <a:p>
            <a:pPr marL="2209800" lvl="4" indent="-381000" eaLnBrk="1" hangingPunct="1">
              <a:buFontTx/>
              <a:buNone/>
              <a:defRPr/>
            </a:pPr>
            <a:r>
              <a:rPr lang="ru-RU" alt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1.2. Утверждение и мониторинг ООП. </a:t>
            </a:r>
          </a:p>
          <a:p>
            <a:pPr marL="2209800" lvl="4" indent="-381000" eaLnBrk="1" hangingPunct="1">
              <a:buFontTx/>
              <a:buNone/>
              <a:defRPr/>
            </a:pPr>
            <a:endParaRPr lang="ru-RU" alt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2209800" lvl="4" indent="-381000" eaLnBrk="1" hangingPunct="1">
              <a:buFontTx/>
              <a:buNone/>
              <a:defRPr/>
            </a:pPr>
            <a:r>
              <a:rPr lang="ru-RU" alt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altLang="ru-RU" sz="3200" b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Требования </a:t>
            </a:r>
            <a:r>
              <a:rPr lang="ru-RU" altLang="ru-RU" sz="3200" b="1" i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ESG</a:t>
            </a:r>
            <a:r>
              <a:rPr lang="ru-RU" altLang="ru-RU" sz="3200" b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:</a:t>
            </a:r>
            <a:r>
              <a:rPr lang="ru-RU" altLang="ru-RU" sz="3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altLang="ru-RU" sz="3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altLang="ru-RU" sz="3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2209800" lvl="4" indent="-381000" eaLnBrk="1" hangingPunct="1">
              <a:buFontTx/>
              <a:buNone/>
              <a:defRPr/>
            </a:pPr>
            <a:r>
              <a:rPr lang="ru-RU" altLang="ru-RU" sz="3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- Формальные механизмы для утверждения, периодических проверок и мониторинга </a:t>
            </a:r>
            <a:r>
              <a:rPr lang="ru-RU" altLang="ru-RU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процесса образования в ОУ.</a:t>
            </a:r>
            <a:endParaRPr lang="ru-RU" altLang="ru-RU" sz="3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826" name="Rectangle 2"/>
          <p:cNvSpPr>
            <a:spLocks noGrp="1" noChangeArrowheads="1"/>
          </p:cNvSpPr>
          <p:nvPr>
            <p:ph type="title"/>
          </p:nvPr>
        </p:nvSpPr>
        <p:spPr>
          <a:xfrm>
            <a:off x="277813" y="44450"/>
            <a:ext cx="8686800" cy="863600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36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Адаптация </a:t>
            </a:r>
            <a:r>
              <a:rPr lang="en-US" altLang="ru-RU" sz="36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ESG </a:t>
            </a:r>
            <a:r>
              <a:rPr lang="ru-RU" altLang="ru-RU" sz="36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  российских </a:t>
            </a:r>
            <a:r>
              <a:rPr lang="ru-RU" altLang="ru-RU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ОУ</a:t>
            </a:r>
            <a:endParaRPr lang="ru-RU" altLang="ru-RU" sz="36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33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981075"/>
            <a:ext cx="8893175" cy="5445125"/>
          </a:xfrm>
        </p:spPr>
        <p:txBody>
          <a:bodyPr/>
          <a:lstStyle/>
          <a:p>
            <a:pPr indent="12700" eaLnBrk="1" hangingPunct="1">
              <a:buFontTx/>
              <a:buNone/>
              <a:tabLst>
                <a:tab pos="177800" algn="l"/>
              </a:tabLst>
              <a:defRPr/>
            </a:pPr>
            <a:r>
              <a:rPr lang="ru-RU" alt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1.4. Обеспечение качества преподавательского состава.</a:t>
            </a:r>
            <a:br>
              <a:rPr lang="ru-RU" alt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alt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indent="12700" eaLnBrk="1" hangingPunct="1">
              <a:buFontTx/>
              <a:buNone/>
              <a:tabLst>
                <a:tab pos="177800" algn="l"/>
              </a:tabLst>
              <a:defRPr/>
            </a:pPr>
            <a:r>
              <a:rPr lang="ru-RU" altLang="ru-RU" b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Требования </a:t>
            </a:r>
            <a:r>
              <a:rPr lang="ru-RU" altLang="ru-RU" b="1" i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ESG:</a:t>
            </a:r>
            <a:r>
              <a:rPr lang="ru-RU" altLang="ru-RU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altLang="ru-RU" b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altLang="ru-RU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indent="12700" eaLnBrk="1" hangingPunct="1">
              <a:buFontTx/>
              <a:buNone/>
              <a:tabLst>
                <a:tab pos="177800" algn="l"/>
              </a:tabLst>
              <a:defRPr/>
            </a:pPr>
            <a:r>
              <a:rPr lang="ru-RU" altLang="ru-RU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- Мониторинг компетенций и квалификации </a:t>
            </a:r>
            <a:r>
              <a:rPr lang="ru-RU" alt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НПР, вовлеченных </a:t>
            </a:r>
            <a:r>
              <a:rPr lang="ru-RU" altLang="ru-RU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в учебный процесс.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850" name="Rectangle 2"/>
          <p:cNvSpPr>
            <a:spLocks noGrp="1" noChangeArrowheads="1"/>
          </p:cNvSpPr>
          <p:nvPr>
            <p:ph type="title"/>
          </p:nvPr>
        </p:nvSpPr>
        <p:spPr>
          <a:xfrm>
            <a:off x="266700" y="0"/>
            <a:ext cx="8697913" cy="954088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36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Адаптация </a:t>
            </a:r>
            <a:r>
              <a:rPr lang="en-US" altLang="ru-RU" sz="36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ESG </a:t>
            </a:r>
            <a:r>
              <a:rPr lang="ru-RU" altLang="ru-RU" sz="36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  российских </a:t>
            </a:r>
            <a:r>
              <a:rPr lang="ru-RU" altLang="ru-RU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ОУ</a:t>
            </a:r>
            <a:endParaRPr lang="ru-RU" altLang="ru-RU" sz="36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34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981075"/>
            <a:ext cx="8713788" cy="5545138"/>
          </a:xfrm>
        </p:spPr>
        <p:txBody>
          <a:bodyPr/>
          <a:lstStyle/>
          <a:p>
            <a:pPr marL="266700" indent="88900" eaLnBrk="1" hangingPunct="1">
              <a:buFontTx/>
              <a:buNone/>
              <a:defRPr/>
            </a:pPr>
            <a:r>
              <a:rPr lang="ru-RU" alt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1.5. Ресурсы для обучения и поддержки </a:t>
            </a:r>
            <a:r>
              <a:rPr lang="ru-RU" alt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обучающихся.</a:t>
            </a:r>
            <a:r>
              <a:rPr lang="ru-RU" alt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alt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alt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</a:t>
            </a:r>
          </a:p>
          <a:p>
            <a:pPr marL="266700" indent="88900" eaLnBrk="1" hangingPunct="1">
              <a:buFontTx/>
              <a:buNone/>
              <a:defRPr/>
            </a:pPr>
            <a:r>
              <a:rPr lang="ru-RU" altLang="ru-RU" b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Требования </a:t>
            </a:r>
            <a:r>
              <a:rPr lang="ru-RU" altLang="ru-RU" b="1" i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ESG:</a:t>
            </a:r>
            <a:r>
              <a:rPr lang="ru-RU" altLang="ru-RU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altLang="ru-RU" b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altLang="ru-RU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266700" indent="88900" eaLnBrk="1" hangingPunct="1">
              <a:buFontTx/>
              <a:buNone/>
              <a:defRPr/>
            </a:pPr>
            <a:r>
              <a:rPr lang="ru-RU" altLang="ru-RU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-  Обеспечение образовательного процесса по каждой </a:t>
            </a:r>
            <a:r>
              <a:rPr lang="ru-RU" alt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ОП </a:t>
            </a:r>
            <a:r>
              <a:rPr lang="ru-RU" altLang="ru-RU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адекватными и доступными  ресурсами.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874" name="Rectangle 2"/>
          <p:cNvSpPr>
            <a:spLocks noGrp="1" noChangeArrowheads="1"/>
          </p:cNvSpPr>
          <p:nvPr>
            <p:ph type="title"/>
          </p:nvPr>
        </p:nvSpPr>
        <p:spPr>
          <a:xfrm>
            <a:off x="195263" y="-26988"/>
            <a:ext cx="8624887" cy="882651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36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Адаптация </a:t>
            </a:r>
            <a:r>
              <a:rPr lang="en-US" altLang="ru-RU" sz="36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ESG </a:t>
            </a:r>
            <a:r>
              <a:rPr lang="ru-RU" altLang="ru-RU" sz="36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  российских </a:t>
            </a:r>
            <a:r>
              <a:rPr lang="ru-RU" altLang="ru-RU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ОУ</a:t>
            </a:r>
            <a:endParaRPr lang="ru-RU" altLang="ru-RU" sz="36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35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0975" y="981075"/>
            <a:ext cx="8963025" cy="6740525"/>
          </a:xfrm>
        </p:spPr>
        <p:txBody>
          <a:bodyPr/>
          <a:lstStyle/>
          <a:p>
            <a:pPr marL="177800" indent="12700"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1.6. Информационное обеспечение.</a:t>
            </a:r>
          </a:p>
          <a:p>
            <a:pPr marL="177800" indent="12700"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</a:t>
            </a:r>
          </a:p>
          <a:p>
            <a:pPr marL="177800" indent="12700"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b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Требования </a:t>
            </a:r>
            <a:r>
              <a:rPr lang="ru-RU" altLang="ru-RU" b="1" i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ESG:</a:t>
            </a:r>
          </a:p>
          <a:p>
            <a:pPr marL="177800" indent="12700" eaLnBrk="1" hangingPunct="1">
              <a:lnSpc>
                <a:spcPct val="80000"/>
              </a:lnSpc>
              <a:buFontTx/>
              <a:buNone/>
              <a:defRPr/>
            </a:pPr>
            <a:endParaRPr lang="ru-RU" altLang="ru-RU" b="1" i="1" u="sng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177800" indent="12700"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Сбор и анализ необходимой и актуальной информации для эффективного управления каждой </a:t>
            </a:r>
            <a:r>
              <a:rPr lang="ru-RU" altLang="ru-RU" sz="2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ОП</a:t>
            </a:r>
            <a:r>
              <a:rPr lang="ru-RU" altLang="ru-RU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pPr marL="177800" indent="12700" eaLnBrk="1" hangingPunct="1">
              <a:lnSpc>
                <a:spcPct val="80000"/>
              </a:lnSpc>
              <a:buFontTx/>
              <a:buNone/>
              <a:defRPr/>
            </a:pPr>
            <a:endParaRPr lang="ru-RU" altLang="ru-RU" sz="2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177800" indent="12700"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Информационная система </a:t>
            </a:r>
            <a:r>
              <a:rPr lang="ru-RU" altLang="ru-RU" sz="2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ОУ  </a:t>
            </a:r>
            <a:r>
              <a:rPr lang="ru-RU" altLang="ru-RU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должна отслеживать:</a:t>
            </a:r>
            <a:br>
              <a:rPr lang="ru-RU" altLang="ru-RU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altLang="ru-RU" sz="2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177800" indent="12700"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- прогресс </a:t>
            </a:r>
            <a:r>
              <a:rPr lang="ru-RU" altLang="ru-RU" sz="2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обучающихся </a:t>
            </a:r>
            <a:r>
              <a:rPr lang="ru-RU" altLang="ru-RU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и уровень успеваемости,</a:t>
            </a:r>
            <a:br>
              <a:rPr lang="ru-RU" altLang="ru-RU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altLang="ru-RU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- спрос на рынке труда на выпускников </a:t>
            </a:r>
            <a:r>
              <a:rPr lang="ru-RU" altLang="ru-RU" sz="2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ОУ,</a:t>
            </a:r>
            <a:r>
              <a:rPr lang="ru-RU" altLang="ru-RU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altLang="ru-RU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altLang="ru-RU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удовлетворенность </a:t>
            </a:r>
            <a:r>
              <a:rPr lang="ru-RU" altLang="ru-RU" sz="2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обучающихся, </a:t>
            </a:r>
            <a:r>
              <a:rPr lang="ru-RU" altLang="ru-RU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altLang="ru-RU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altLang="ru-RU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- эффективность преподавания,</a:t>
            </a:r>
            <a:br>
              <a:rPr lang="ru-RU" altLang="ru-RU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altLang="ru-RU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- контингент </a:t>
            </a:r>
            <a:r>
              <a:rPr lang="ru-RU" altLang="ru-RU" sz="2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обучающихся,</a:t>
            </a:r>
            <a:r>
              <a:rPr lang="ru-RU" altLang="ru-RU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altLang="ru-RU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altLang="ru-RU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- доступные ресурсы,</a:t>
            </a:r>
            <a:br>
              <a:rPr lang="ru-RU" altLang="ru-RU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altLang="ru-RU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- ключевые показатели деятельности </a:t>
            </a:r>
            <a:r>
              <a:rPr lang="ru-RU" altLang="ru-RU" sz="2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ОУ.</a:t>
            </a:r>
            <a:r>
              <a:rPr lang="ru-RU" alt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alt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alt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altLang="ru-RU" sz="2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898" name="Rectangle 2"/>
          <p:cNvSpPr>
            <a:spLocks noGrp="1" noChangeArrowheads="1"/>
          </p:cNvSpPr>
          <p:nvPr>
            <p:ph type="title"/>
          </p:nvPr>
        </p:nvSpPr>
        <p:spPr>
          <a:xfrm>
            <a:off x="338138" y="73025"/>
            <a:ext cx="8697912" cy="908050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Адаптация </a:t>
            </a:r>
            <a:r>
              <a:rPr lang="en-US" altLang="ru-RU"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ESG </a:t>
            </a:r>
            <a:r>
              <a:rPr lang="ru-RU" altLang="ru-RU"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  российских вузах</a:t>
            </a:r>
          </a:p>
        </p:txBody>
      </p:sp>
      <p:sp>
        <p:nvSpPr>
          <p:cNvPr id="336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981075"/>
            <a:ext cx="8713787" cy="5589588"/>
          </a:xfrm>
        </p:spPr>
        <p:txBody>
          <a:bodyPr/>
          <a:lstStyle/>
          <a:p>
            <a:pPr marL="177800" indent="0" eaLnBrk="1" hangingPunct="1">
              <a:buFontTx/>
              <a:buNone/>
              <a:defRPr/>
            </a:pPr>
            <a:r>
              <a:rPr lang="ru-RU" altLang="ru-RU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1.7. Открытость информации.</a:t>
            </a:r>
          </a:p>
          <a:p>
            <a:pPr marL="177800" indent="0" eaLnBrk="1" hangingPunct="1">
              <a:buFontTx/>
              <a:buNone/>
              <a:defRPr/>
            </a:pPr>
            <a:endParaRPr lang="ru-RU" altLang="ru-RU" b="1" i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177800" indent="0" eaLnBrk="1" hangingPunct="1">
              <a:buFontTx/>
              <a:buNone/>
              <a:defRPr/>
            </a:pPr>
            <a:r>
              <a:rPr lang="ru-RU" altLang="ru-RU" b="1" u="sng">
                <a:effectLst>
                  <a:outerShdw blurRad="38100" dist="38100" dir="2700000" algn="tl">
                    <a:srgbClr val="C0C0C0"/>
                  </a:outerShdw>
                </a:effectLst>
              </a:rPr>
              <a:t>Требования </a:t>
            </a:r>
            <a:r>
              <a:rPr lang="ru-RU" altLang="ru-RU" b="1" i="1" u="sng">
                <a:effectLst>
                  <a:outerShdw blurRad="38100" dist="38100" dir="2700000" algn="tl">
                    <a:srgbClr val="C0C0C0"/>
                  </a:outerShdw>
                </a:effectLst>
              </a:rPr>
              <a:t>ESG:</a:t>
            </a:r>
            <a:r>
              <a:rPr lang="ru-RU" altLang="ru-RU" b="1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altLang="ru-RU" b="1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altLang="ru-RU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177800" indent="0" eaLnBrk="1" hangingPunct="1">
              <a:buFontTx/>
              <a:buNone/>
              <a:defRPr/>
            </a:pPr>
            <a:r>
              <a:rPr lang="ru-RU" altLang="ru-RU" b="1">
                <a:effectLst>
                  <a:outerShdw blurRad="38100" dist="38100" dir="2700000" algn="tl">
                    <a:srgbClr val="C0C0C0"/>
                  </a:outerShdw>
                </a:effectLst>
              </a:rPr>
              <a:t>- Регулярно публиковать полную и объективную информацию качественного и количественного характера о реализуемых ООП, направленных на  присвоение квалификаций ( степеней ).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0"/>
            <a:ext cx="8229600" cy="836613"/>
          </a:xfrm>
        </p:spPr>
        <p:txBody>
          <a:bodyPr/>
          <a:lstStyle/>
          <a:p>
            <a:pPr eaLnBrk="1" hangingPunct="1"/>
            <a:r>
              <a:rPr lang="ru-RU" altLang="ru-RU" sz="3600" b="1" smtClean="0">
                <a:solidFill>
                  <a:schemeClr val="accent2"/>
                </a:solidFill>
              </a:rPr>
              <a:t>Реализация требований ОУ</a:t>
            </a:r>
          </a:p>
        </p:txBody>
      </p:sp>
      <p:sp>
        <p:nvSpPr>
          <p:cNvPr id="706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81075"/>
            <a:ext cx="9144000" cy="58769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mtClean="0"/>
              <a:t>Программы имеют ясные и эксплицитные ожидаемые результаты;</a:t>
            </a:r>
          </a:p>
          <a:p>
            <a:pPr eaLnBrk="1" hangingPunct="1">
              <a:lnSpc>
                <a:spcPct val="90000"/>
              </a:lnSpc>
            </a:pPr>
            <a:endParaRPr lang="ru-RU" altLang="ru-RU" smtClean="0"/>
          </a:p>
          <a:p>
            <a:pPr eaLnBrk="1" hangingPunct="1">
              <a:lnSpc>
                <a:spcPct val="90000"/>
              </a:lnSpc>
            </a:pPr>
            <a:r>
              <a:rPr lang="ru-RU" altLang="ru-RU" smtClean="0"/>
              <a:t>Работники готовы и могут осуществлять учебный процесс;</a:t>
            </a:r>
          </a:p>
          <a:p>
            <a:pPr eaLnBrk="1" hangingPunct="1">
              <a:lnSpc>
                <a:spcPct val="90000"/>
              </a:lnSpc>
            </a:pPr>
            <a:endParaRPr lang="ru-RU" altLang="ru-RU" smtClean="0"/>
          </a:p>
          <a:p>
            <a:pPr eaLnBrk="1" hangingPunct="1">
              <a:lnSpc>
                <a:spcPct val="90000"/>
              </a:lnSpc>
            </a:pPr>
            <a:r>
              <a:rPr lang="ru-RU" altLang="ru-RU" smtClean="0"/>
              <a:t>Разработана система морального и материального поощрения. </a:t>
            </a:r>
          </a:p>
          <a:p>
            <a:pPr eaLnBrk="1" hangingPunct="1">
              <a:lnSpc>
                <a:spcPct val="90000"/>
              </a:lnSpc>
            </a:pPr>
            <a:endParaRPr lang="ru-RU" altLang="ru-RU" smtClean="0"/>
          </a:p>
          <a:p>
            <a:pPr eaLnBrk="1" hangingPunct="1">
              <a:lnSpc>
                <a:spcPct val="90000"/>
              </a:lnSpc>
            </a:pPr>
            <a:r>
              <a:rPr lang="ru-RU" altLang="ru-RU" smtClean="0"/>
              <a:t>ОУ должны стремиться к улучшению и совершенствованию уровня образования.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smtClean="0">
                <a:solidFill>
                  <a:srgbClr val="7030A0"/>
                </a:solidFill>
              </a:rPr>
              <a:t>Виды оценки и признания качества для различных способов получения образования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79388" y="1700213"/>
          <a:ext cx="8785225" cy="48672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84106"/>
                <a:gridCol w="2379286"/>
                <a:gridCol w="2254281"/>
                <a:gridCol w="2067302"/>
              </a:tblGrid>
              <a:tr h="1030171">
                <a:tc>
                  <a:txBody>
                    <a:bodyPr/>
                    <a:lstStyle/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Сертификация квалификаций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Общественная аккредитация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Профессионально-общественная аккредитация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1" marR="62861" marT="0" marB="0"/>
                </a:tc>
              </a:tr>
              <a:tr h="1260292">
                <a:tc>
                  <a:txBody>
                    <a:bodyPr/>
                    <a:lstStyle/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</a:p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Формальное образование</a:t>
                      </a:r>
                    </a:p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</a:p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Да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</a:p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Да</a:t>
                      </a:r>
                      <a:endParaRPr lang="ru-RU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</a:p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Да</a:t>
                      </a:r>
                      <a:endParaRPr lang="ru-RU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1" marR="62861" marT="0" marB="0"/>
                </a:tc>
              </a:tr>
              <a:tr h="1287714">
                <a:tc>
                  <a:txBody>
                    <a:bodyPr/>
                    <a:lstStyle/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</a:p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Неформальное образование</a:t>
                      </a:r>
                    </a:p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</a:p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Да</a:t>
                      </a:r>
                      <a:endParaRPr lang="ru-RU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</a:p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Да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</a:p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Нет</a:t>
                      </a:r>
                      <a:endParaRPr lang="ru-RU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1" marR="62861" marT="0" marB="0"/>
                </a:tc>
              </a:tr>
              <a:tr h="1287714">
                <a:tc>
                  <a:txBody>
                    <a:bodyPr/>
                    <a:lstStyle/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</a:p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Информальное образование</a:t>
                      </a:r>
                    </a:p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</a:p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Да</a:t>
                      </a:r>
                      <a:endParaRPr lang="ru-RU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</a:p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Нет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</a:p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Нет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1" marR="62861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07504" y="1268759"/>
          <a:ext cx="8928993" cy="51845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3420"/>
                <a:gridCol w="3247851"/>
                <a:gridCol w="1344345"/>
                <a:gridCol w="1344345"/>
                <a:gridCol w="1209516"/>
                <a:gridCol w="1209516"/>
              </a:tblGrid>
              <a:tr h="194151">
                <a:tc rowSpan="2" gridSpan="2"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</a:rPr>
                        <a:t> </a:t>
                      </a:r>
                      <a:endParaRPr lang="ru-RU" sz="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129" marR="37129" marT="0" marB="0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</a:rPr>
                        <a:t>Провайдеры НОВ</a:t>
                      </a:r>
                      <a:endParaRPr lang="ru-RU" sz="6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129" marR="37129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07350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dirty="0">
                          <a:effectLst/>
                        </a:rPr>
                        <a:t>Организации, реализующие </a:t>
                      </a:r>
                      <a:r>
                        <a:rPr lang="ru-RU" sz="1100" dirty="0" smtClean="0">
                          <a:effectLst/>
                        </a:rPr>
                        <a:t>ПОП </a:t>
                      </a:r>
                      <a:r>
                        <a:rPr lang="ru-RU" sz="1100" dirty="0">
                          <a:effectLst/>
                        </a:rPr>
                        <a:t>(формальное образование)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129" marR="37129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dirty="0">
                          <a:effectLst/>
                        </a:rPr>
                        <a:t>Организации, участвующие в неформальном образовании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129" marR="3712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dirty="0">
                          <a:effectLst/>
                        </a:rPr>
                        <a:t>Поставщики контента </a:t>
                      </a:r>
                      <a:r>
                        <a:rPr lang="ru-RU" sz="1100" dirty="0" err="1" smtClean="0">
                          <a:effectLst/>
                        </a:rPr>
                        <a:t>информального</a:t>
                      </a:r>
                      <a:r>
                        <a:rPr lang="ru-RU" sz="1100" dirty="0" smtClean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образования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129" marR="3712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800" dirty="0" smtClean="0">
                        <a:effectLst/>
                      </a:endParaRP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Органы </a:t>
                      </a:r>
                      <a:r>
                        <a:rPr lang="ru-RU" sz="1100" dirty="0">
                          <a:effectLst/>
                        </a:rPr>
                        <a:t>по оценке и </a:t>
                      </a:r>
                      <a:r>
                        <a:rPr lang="ru-RU" sz="1100" dirty="0" smtClean="0">
                          <a:effectLst/>
                        </a:rPr>
                        <a:t>сертификации квалификаций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129" marR="37129" marT="0" marB="0"/>
                </a:tc>
              </a:tr>
              <a:tr h="850641">
                <a:tc rowSpan="5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</a:rPr>
                        <a:t>Модели обеспечения качества НОВ</a:t>
                      </a:r>
                      <a:endParaRPr lang="ru-RU" sz="6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129" marR="37129" marT="0" marB="0" vert="vert270"/>
                </a:tc>
                <a:tc>
                  <a:txBody>
                    <a:bodyPr/>
                    <a:lstStyle/>
                    <a:p>
                      <a:pPr marL="185738" indent="-31750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168910" algn="l"/>
                        </a:tabLst>
                      </a:pPr>
                      <a:r>
                        <a:rPr lang="ru-RU" sz="1400" dirty="0">
                          <a:effectLst/>
                        </a:rPr>
                        <a:t>Институциональная модель: общественная аккредитация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129" marR="371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Да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129" marR="3712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Да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129" marR="3712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Нет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129" marR="3712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Нет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129" marR="37129" marT="0" marB="0" anchor="ctr"/>
                </a:tc>
              </a:tr>
              <a:tr h="8506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5738" indent="-31750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168910" algn="l"/>
                        </a:tabLst>
                      </a:pPr>
                      <a:r>
                        <a:rPr lang="ru-RU" sz="1400" dirty="0">
                          <a:effectLst/>
                        </a:rPr>
                        <a:t>Институциональная модель: сертификация по стандартам </a:t>
                      </a:r>
                      <a:r>
                        <a:rPr lang="en-US" sz="1400" dirty="0">
                          <a:effectLst/>
                        </a:rPr>
                        <a:t>ISO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129" marR="371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Да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129" marR="3712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Да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129" marR="3712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Да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129" marR="3712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Да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129" marR="37129" marT="0" marB="0" anchor="ctr"/>
                </a:tc>
              </a:tr>
              <a:tr h="10207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5738" marR="21590" indent="-31750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168910" algn="l"/>
                        </a:tabLst>
                      </a:pPr>
                      <a:r>
                        <a:rPr lang="ru-RU" sz="1400" dirty="0">
                          <a:effectLst/>
                        </a:rPr>
                        <a:t>Институциональная модель: участие в конкурсах по модели делового совершенства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129" marR="371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Да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129" marR="3712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Да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129" marR="3712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Да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129" marR="3712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Да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129" marR="37129" marT="0" marB="0" anchor="ctr"/>
                </a:tc>
              </a:tr>
              <a:tr h="6805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5738" marR="21590" indent="-31750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168910" algn="l"/>
                        </a:tabLst>
                      </a:pPr>
                      <a:r>
                        <a:rPr lang="ru-RU" sz="1400" dirty="0">
                          <a:effectLst/>
                        </a:rPr>
                        <a:t>Модели качества образования ЕС: </a:t>
                      </a:r>
                      <a:r>
                        <a:rPr lang="en-US" sz="1400" dirty="0">
                          <a:effectLst/>
                        </a:rPr>
                        <a:t>ENQA</a:t>
                      </a:r>
                      <a:r>
                        <a:rPr lang="ru-RU" sz="1400" dirty="0">
                          <a:effectLst/>
                        </a:rPr>
                        <a:t>, </a:t>
                      </a:r>
                      <a:r>
                        <a:rPr lang="en-US" sz="1400" dirty="0" err="1">
                          <a:effectLst/>
                        </a:rPr>
                        <a:t>QinVET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129" marR="371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Да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129" marR="3712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Нет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129" marR="3712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Нет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129" marR="3712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Нет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129" marR="37129" marT="0" marB="0" anchor="ctr"/>
                </a:tc>
              </a:tr>
              <a:tr h="6805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5738" indent="-31750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168910" algn="l"/>
                        </a:tabLst>
                      </a:pPr>
                      <a:r>
                        <a:rPr lang="ru-RU" sz="1400" dirty="0">
                          <a:effectLst/>
                        </a:rPr>
                        <a:t>Обеспечение качества образовательных программ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129" marR="371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Да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129" marR="3712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Нет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129" marR="3712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Нет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129" marR="3712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Нет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129" marR="37129" marT="0" marB="0" anchor="ctr"/>
                </a:tc>
              </a:tr>
            </a:tbl>
          </a:graphicData>
        </a:graphic>
      </p:graphicFrame>
      <p:sp>
        <p:nvSpPr>
          <p:cNvPr id="72706" name="TextBox 5"/>
          <p:cNvSpPr txBox="1">
            <a:spLocks noChangeArrowheads="1"/>
          </p:cNvSpPr>
          <p:nvPr/>
        </p:nvSpPr>
        <p:spPr bwMode="auto">
          <a:xfrm>
            <a:off x="1154113" y="188913"/>
            <a:ext cx="74168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7030A0"/>
                </a:solidFill>
                <a:latin typeface="Calibri" pitchFamily="34" charset="0"/>
              </a:rPr>
              <a:t>Модели обеспечения качества в зависимости от способа получения образования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extBox 19"/>
          <p:cNvSpPr txBox="1">
            <a:spLocks noChangeArrowheads="1"/>
          </p:cNvSpPr>
          <p:nvPr/>
        </p:nvSpPr>
        <p:spPr bwMode="auto">
          <a:xfrm>
            <a:off x="1847850" y="381000"/>
            <a:ext cx="47386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 i="1">
                <a:latin typeface="Calibri" pitchFamily="34" charset="0"/>
              </a:rPr>
              <a:t>ФОРМИРОВАНИЕ СИСТЕМЫ ПРИЗНАНИЯ</a:t>
            </a:r>
          </a:p>
          <a:p>
            <a:pPr algn="ctr"/>
            <a:r>
              <a:rPr lang="ru-RU" sz="2000" b="1" i="1">
                <a:latin typeface="Calibri" pitchFamily="34" charset="0"/>
              </a:rPr>
              <a:t>КАЧЕСТВА ОБРАЗОВАНИЯ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11560" y="1556792"/>
            <a:ext cx="7772400" cy="4355038"/>
          </a:xfrm>
          <a:prstGeom prst="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0800000" scaled="1"/>
            <a:tileRect/>
          </a:gradFill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rgbClr val="C0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C00000"/>
                </a:solidFill>
                <a:latin typeface="+mn-lt"/>
                <a:cs typeface="+mn-cs"/>
              </a:rPr>
              <a:t> </a:t>
            </a:r>
            <a:r>
              <a:rPr lang="ru-RU" sz="2000" b="1" dirty="0">
                <a:solidFill>
                  <a:srgbClr val="C00000"/>
                </a:solidFill>
                <a:latin typeface="+mn-lt"/>
                <a:cs typeface="+mn-cs"/>
              </a:rPr>
              <a:t>Указ Президента РФ от 21.01.2011 № 86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C00000"/>
                </a:solidFill>
                <a:latin typeface="+mn-lt"/>
                <a:cs typeface="+mn-cs"/>
              </a:rPr>
              <a:t>«О единой национальной системе аккредитации»</a:t>
            </a:r>
          </a:p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000" b="1" dirty="0">
                <a:latin typeface="+mn-lt"/>
                <a:cs typeface="+mn-cs"/>
              </a:rPr>
              <a:t>Федеральный закон Российской Федерации от 28 декабря 2013 г. </a:t>
            </a:r>
            <a:r>
              <a:rPr lang="ru-RU" sz="2000" b="1" dirty="0">
                <a:latin typeface="+mn-lt"/>
                <a:cs typeface="+mn-cs"/>
              </a:rPr>
              <a:t>N </a:t>
            </a:r>
            <a:r>
              <a:rPr lang="ru-RU" sz="2000" b="1" dirty="0">
                <a:latin typeface="+mn-lt"/>
                <a:cs typeface="+mn-cs"/>
              </a:rPr>
              <a:t>412-ФЗ «Об аккредитации в национальной системе аккредитации»</a:t>
            </a:r>
          </a:p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7030A0"/>
                </a:solidFill>
                <a:latin typeface="+mn-lt"/>
                <a:cs typeface="+mn-cs"/>
              </a:rPr>
              <a:t>Проект </a:t>
            </a:r>
            <a:r>
              <a:rPr lang="ru-RU" sz="2000" b="1" dirty="0">
                <a:solidFill>
                  <a:srgbClr val="7030A0"/>
                </a:solidFill>
                <a:latin typeface="+mn-lt"/>
                <a:cs typeface="+mn-cs"/>
              </a:rPr>
              <a:t>закона </a:t>
            </a:r>
            <a:r>
              <a:rPr lang="ru-RU" sz="2000" b="1" dirty="0">
                <a:solidFill>
                  <a:srgbClr val="7030A0"/>
                </a:solidFill>
                <a:latin typeface="+mn-lt"/>
                <a:cs typeface="+mn-cs"/>
              </a:rPr>
              <a:t>«</a:t>
            </a:r>
            <a:r>
              <a:rPr lang="ru-RU" sz="2000" b="1" dirty="0">
                <a:solidFill>
                  <a:srgbClr val="7030A0"/>
                </a:solidFill>
                <a:latin typeface="+mn-lt"/>
                <a:cs typeface="+mn-cs"/>
              </a:rPr>
              <a:t>О внесении изменений в статью 96 федерального закона «Об образовании в российской федерации» и федеральный закон «О саморегулируемых организациях»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261377"/>
                </a:solidFill>
                <a:latin typeface="+mn-lt"/>
                <a:cs typeface="+mn-cs"/>
              </a:rPr>
              <a:t>Указ Президента Российской Федерации от 16 апреля 2014 г. № 249 «О Национальном совете при Президенте Российской Федерации по профессиональным квалификациям»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endParaRPr lang="ru-RU" sz="2000" dirty="0">
              <a:latin typeface="+mn-lt"/>
              <a:cs typeface="Aparajit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Заголовок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839787"/>
          </a:xfrm>
        </p:spPr>
        <p:txBody>
          <a:bodyPr/>
          <a:lstStyle/>
          <a:p>
            <a:r>
              <a:rPr lang="ru-RU" sz="2400" b="1" smtClean="0">
                <a:solidFill>
                  <a:srgbClr val="7030A0"/>
                </a:solidFill>
              </a:rPr>
              <a:t>Функционально-ролевая структура процесса </a:t>
            </a:r>
            <a:br>
              <a:rPr lang="ru-RU" sz="2400" b="1" smtClean="0">
                <a:solidFill>
                  <a:srgbClr val="7030A0"/>
                </a:solidFill>
              </a:rPr>
            </a:br>
            <a:r>
              <a:rPr lang="ru-RU" sz="2400" b="1" smtClean="0">
                <a:solidFill>
                  <a:srgbClr val="7030A0"/>
                </a:solidFill>
              </a:rPr>
              <a:t>независимой оценки качества</a:t>
            </a:r>
          </a:p>
        </p:txBody>
      </p:sp>
      <p:pic>
        <p:nvPicPr>
          <p:cNvPr id="74754" name="Рисунок 2" descr="C:\Users\aniskinann\Desktop\28.11.14 НИР РОН\29.11-ЧИТАТЬ\Picture 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28700"/>
            <a:ext cx="9144000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611188" y="1773238"/>
            <a:ext cx="8101012" cy="4679950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ru-RU" altLang="ru-RU" sz="2400" kern="0" dirty="0" smtClean="0">
                <a:solidFill>
                  <a:srgbClr val="C00000"/>
                </a:solidFill>
              </a:rPr>
              <a:t>Разработка единых критериев и стандартов гарантии качества в рамках Болонского, Копенгагенского и Туринского процессов;</a:t>
            </a:r>
          </a:p>
          <a:p>
            <a:pPr>
              <a:defRPr/>
            </a:pPr>
            <a:r>
              <a:rPr lang="ru-RU" altLang="ru-RU" sz="2400" kern="0" dirty="0" smtClean="0"/>
              <a:t>Создание, развитие и гармонизация национальных систем признания качества (аккредитации) ОП;</a:t>
            </a:r>
          </a:p>
          <a:p>
            <a:pPr>
              <a:defRPr/>
            </a:pPr>
            <a:r>
              <a:rPr lang="ru-RU" altLang="ru-RU" sz="2400" kern="0" dirty="0" smtClean="0">
                <a:solidFill>
                  <a:srgbClr val="006600"/>
                </a:solidFill>
              </a:rPr>
              <a:t>Разработка и внедрение систем обеспечения качества ОУ на базе различных моделей;</a:t>
            </a:r>
          </a:p>
          <a:p>
            <a:pPr>
              <a:defRPr/>
            </a:pPr>
            <a:r>
              <a:rPr lang="ru-RU" altLang="ru-RU" sz="2400" kern="0" dirty="0" smtClean="0">
                <a:solidFill>
                  <a:srgbClr val="3538B9"/>
                </a:solidFill>
              </a:rPr>
              <a:t>Построение систем управления качеством образовательного процесса на принципах </a:t>
            </a:r>
            <a:r>
              <a:rPr lang="en-US" altLang="ru-RU" sz="2400" kern="0" dirty="0" smtClean="0">
                <a:solidFill>
                  <a:srgbClr val="3538B9"/>
                </a:solidFill>
              </a:rPr>
              <a:t>TQM</a:t>
            </a:r>
            <a:r>
              <a:rPr lang="ru-RU" altLang="ru-RU" sz="2400" kern="0" dirty="0" smtClean="0">
                <a:solidFill>
                  <a:srgbClr val="3538B9"/>
                </a:solidFill>
              </a:rPr>
              <a:t>;</a:t>
            </a:r>
          </a:p>
          <a:p>
            <a:pPr>
              <a:defRPr/>
            </a:pPr>
            <a:r>
              <a:rPr lang="ru-RU" altLang="ru-RU" sz="2400" kern="0" dirty="0" smtClean="0">
                <a:solidFill>
                  <a:srgbClr val="FF0000"/>
                </a:solidFill>
              </a:rPr>
              <a:t>Перенос центра тяжести с процедур внешнего контроля качества образовательного процесса в сторону внутренней самооценки ОУ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57200" y="476250"/>
            <a:ext cx="8229600" cy="1143000"/>
          </a:xfrm>
          <a:prstGeom prst="rect">
            <a:avLst/>
          </a:prstGeom>
        </p:spPr>
        <p:txBody>
          <a:bodyPr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ru-RU" altLang="ru-RU" sz="3200" b="1" kern="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Мировые тенденции в сфере обеспечения качества образования </a:t>
            </a:r>
            <a:br>
              <a:rPr lang="ru-RU" altLang="ru-RU" sz="3200" b="1" kern="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altLang="ru-RU" sz="3200" b="1" kern="0" dirty="0" smtClean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9100" y="1916113"/>
            <a:ext cx="8218488" cy="2808287"/>
          </a:xfrm>
        </p:spPr>
        <p:txBody>
          <a:bodyPr rtlCol="0">
            <a:noAutofit/>
          </a:bodyPr>
          <a:lstStyle/>
          <a:p>
            <a:pPr algn="ctr" fontAlgn="auto">
              <a:buFont typeface="Arial" pitchFamily="34" charset="0"/>
              <a:buNone/>
              <a:defRPr/>
            </a:pPr>
            <a:r>
              <a:rPr lang="ru-RU" dirty="0" smtClean="0">
                <a:solidFill>
                  <a:srgbClr val="DE60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ESЕDA  создана в  </a:t>
            </a:r>
            <a:r>
              <a:rPr lang="ru-RU" dirty="0">
                <a:solidFill>
                  <a:srgbClr val="DE60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2012 </a:t>
            </a:r>
            <a:r>
              <a:rPr lang="ru-RU" dirty="0" smtClean="0">
                <a:solidFill>
                  <a:srgbClr val="DE60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году в целях</a:t>
            </a:r>
            <a:r>
              <a:rPr lang="ru-RU" dirty="0" smtClean="0">
                <a:solidFill>
                  <a:srgbClr val="DE602E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342900" indent="-342900" algn="just" fontAlgn="auto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создания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прозрачной системы дополнительного образования, основанной на общих стандартах,</a:t>
            </a:r>
          </a:p>
          <a:p>
            <a:pPr marL="342900" indent="-342900" algn="just" fontAlgn="auto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введения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профессиональных квалификаций и степеней, признаваемых всеми провайдерами дополнительного профессионального образования Европы,</a:t>
            </a:r>
          </a:p>
          <a:p>
            <a:pPr marL="342900" indent="-342900" algn="just" fontAlgn="auto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содействия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международному обмену специалистами.</a:t>
            </a:r>
          </a:p>
          <a:p>
            <a:pPr fontAlgn="auto">
              <a:buFont typeface="Arial" pitchFamily="34" charset="0"/>
              <a:buNone/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5875" y="188913"/>
            <a:ext cx="3168650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79" name="Прямоугольник 1"/>
          <p:cNvSpPr>
            <a:spLocks noChangeArrowheads="1"/>
          </p:cNvSpPr>
          <p:nvPr/>
        </p:nvSpPr>
        <p:spPr bwMode="auto">
          <a:xfrm>
            <a:off x="250825" y="1138238"/>
            <a:ext cx="8555038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700" b="1">
                <a:solidFill>
                  <a:srgbClr val="00518E"/>
                </a:solidFill>
              </a:rPr>
              <a:t>EUROPEAN INSTITUTE FOR ADULT &amp; VOCATIONAL EDUCATION AND TR</a:t>
            </a:r>
            <a:r>
              <a:rPr lang="en-US" sz="1700" b="1">
                <a:solidFill>
                  <a:srgbClr val="00518E"/>
                </a:solidFill>
              </a:rPr>
              <a:t>A</a:t>
            </a:r>
            <a:r>
              <a:rPr lang="ru-RU" sz="1700" b="1">
                <a:solidFill>
                  <a:srgbClr val="00518E"/>
                </a:solidFill>
              </a:rPr>
              <a:t>INING</a:t>
            </a:r>
            <a:endParaRPr lang="ru-RU" sz="1700">
              <a:solidFill>
                <a:srgbClr val="00518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7350" y="4868863"/>
            <a:ext cx="8281988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DE60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Участники </a:t>
            </a:r>
            <a:r>
              <a:rPr lang="en-US" b="1" dirty="0">
                <a:solidFill>
                  <a:srgbClr val="DE60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ESEDA</a:t>
            </a:r>
            <a:r>
              <a:rPr lang="ru-RU" b="1" dirty="0">
                <a:solidFill>
                  <a:srgbClr val="DE60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представляют страны:</a:t>
            </a:r>
          </a:p>
        </p:txBody>
      </p:sp>
      <p:sp>
        <p:nvSpPr>
          <p:cNvPr id="75781" name="TextBox 5"/>
          <p:cNvSpPr txBox="1">
            <a:spLocks noChangeArrowheads="1"/>
          </p:cNvSpPr>
          <p:nvPr/>
        </p:nvSpPr>
        <p:spPr bwMode="auto">
          <a:xfrm>
            <a:off x="539750" y="5445125"/>
            <a:ext cx="237648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>
                <a:solidFill>
                  <a:srgbClr val="000000"/>
                </a:solidFill>
              </a:rPr>
              <a:t>ШВЕЦИЯ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>
                <a:solidFill>
                  <a:srgbClr val="000000"/>
                </a:solidFill>
              </a:rPr>
              <a:t>НИДЕРДАНДЫ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>
                <a:solidFill>
                  <a:srgbClr val="000000"/>
                </a:solidFill>
              </a:rPr>
              <a:t>ИТАЛИЯ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>
                <a:solidFill>
                  <a:srgbClr val="000000"/>
                </a:solidFill>
              </a:rPr>
              <a:t>ДАНИЯ</a:t>
            </a:r>
          </a:p>
        </p:txBody>
      </p:sp>
      <p:sp>
        <p:nvSpPr>
          <p:cNvPr id="75782" name="TextBox 6"/>
          <p:cNvSpPr txBox="1">
            <a:spLocks noChangeArrowheads="1"/>
          </p:cNvSpPr>
          <p:nvPr/>
        </p:nvSpPr>
        <p:spPr bwMode="auto">
          <a:xfrm>
            <a:off x="3340100" y="5445125"/>
            <a:ext cx="237648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>
                <a:solidFill>
                  <a:srgbClr val="000000"/>
                </a:solidFill>
              </a:rPr>
              <a:t>ИСПАНИЯ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>
                <a:solidFill>
                  <a:srgbClr val="000000"/>
                </a:solidFill>
              </a:rPr>
              <a:t>ГРЕЦИЯ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>
                <a:solidFill>
                  <a:srgbClr val="000000"/>
                </a:solidFill>
              </a:rPr>
              <a:t>КИПР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>
                <a:solidFill>
                  <a:srgbClr val="000000"/>
                </a:solidFill>
              </a:rPr>
              <a:t>НОРВЕГИЯ</a:t>
            </a:r>
          </a:p>
        </p:txBody>
      </p:sp>
      <p:sp>
        <p:nvSpPr>
          <p:cNvPr id="75783" name="TextBox 7"/>
          <p:cNvSpPr txBox="1">
            <a:spLocks noChangeArrowheads="1"/>
          </p:cNvSpPr>
          <p:nvPr/>
        </p:nvSpPr>
        <p:spPr bwMode="auto">
          <a:xfrm>
            <a:off x="6011863" y="5445125"/>
            <a:ext cx="23764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>
                <a:solidFill>
                  <a:srgbClr val="000000"/>
                </a:solidFill>
              </a:rPr>
              <a:t>КИПР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>
                <a:solidFill>
                  <a:srgbClr val="000000"/>
                </a:solidFill>
              </a:rPr>
              <a:t>ПОЛЬША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>
                <a:solidFill>
                  <a:srgbClr val="000000"/>
                </a:solidFill>
              </a:rPr>
              <a:t>РОССИЯ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>
                <a:solidFill>
                  <a:srgbClr val="000000"/>
                </a:solidFill>
              </a:rPr>
              <a:t>БЕЛОРУССИЯ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Объект 2"/>
          <p:cNvSpPr>
            <a:spLocks noGrp="1"/>
          </p:cNvSpPr>
          <p:nvPr>
            <p:ph idx="1"/>
          </p:nvPr>
        </p:nvSpPr>
        <p:spPr>
          <a:xfrm>
            <a:off x="473075" y="1196975"/>
            <a:ext cx="8229600" cy="4713288"/>
          </a:xfrm>
        </p:spPr>
        <p:txBody>
          <a:bodyPr/>
          <a:lstStyle/>
          <a:p>
            <a:pPr marL="114300" algn="just"/>
            <a:endParaRPr lang="ru-RU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76988" y="0"/>
            <a:ext cx="2498725" cy="79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Горизонтальный свиток 4"/>
          <p:cNvSpPr/>
          <p:nvPr/>
        </p:nvSpPr>
        <p:spPr>
          <a:xfrm rot="16200000">
            <a:off x="1818482" y="-350044"/>
            <a:ext cx="5684838" cy="8353425"/>
          </a:xfrm>
          <a:prstGeom prst="horizontalScroll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16013" y="1508125"/>
            <a:ext cx="6840537" cy="4386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518E"/>
                </a:solidFill>
                <a:latin typeface="Arial Black"/>
                <a:cs typeface="Times New Roman" pitchFamily="18" charset="0"/>
              </a:rPr>
              <a:t>РЕШЕНИЕ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Союз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руководителей учреждений и подразделений дополнительного профессионального образования 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работодателей 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Союза ДПО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Европейской ассоциации 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профессионального образования и обучения взрослых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ESEDA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6700" algn="ctr" fontAlgn="auto">
              <a:spcBef>
                <a:spcPts val="0"/>
              </a:spcBef>
              <a:spcAft>
                <a:spcPts val="600"/>
              </a:spcAft>
              <a:tabLst>
                <a:tab pos="5651500" algn="l"/>
              </a:tabLst>
              <a:defRPr/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создании </a:t>
            </a:r>
            <a:endParaRPr lang="ru-RU" sz="20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6700" algn="ctr" fontAlgn="auto">
              <a:spcBef>
                <a:spcPts val="0"/>
              </a:spcBef>
              <a:spcAft>
                <a:spcPts val="0"/>
              </a:spcAft>
              <a:tabLst>
                <a:tab pos="5651500" algn="l"/>
              </a:tabLst>
              <a:defRPr/>
            </a:pPr>
            <a:r>
              <a:rPr lang="ru-RU" sz="2000" b="1" dirty="0">
                <a:solidFill>
                  <a:srgbClr val="DE602E"/>
                </a:solidFill>
                <a:latin typeface="Times New Roman" pitchFamily="18" charset="0"/>
                <a:cs typeface="Times New Roman" pitchFamily="18" charset="0"/>
              </a:rPr>
              <a:t>Системы </a:t>
            </a:r>
            <a:r>
              <a:rPr lang="ru-RU" sz="2000" b="1" dirty="0">
                <a:solidFill>
                  <a:srgbClr val="DE602E"/>
                </a:solidFill>
                <a:latin typeface="Times New Roman" pitchFamily="18" charset="0"/>
                <a:cs typeface="Times New Roman" pitchFamily="18" charset="0"/>
              </a:rPr>
              <a:t>поддержки EQAVET в странах Европейского Союза и Восточной Европы </a:t>
            </a:r>
            <a:endParaRPr lang="ru-RU" sz="2000" b="1" dirty="0">
              <a:solidFill>
                <a:srgbClr val="DE602E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6700" algn="ctr" fontAlgn="auto">
              <a:spcBef>
                <a:spcPts val="600"/>
              </a:spcBef>
              <a:spcAft>
                <a:spcPts val="600"/>
              </a:spcAft>
              <a:tabLst>
                <a:tab pos="5651500" algn="l"/>
              </a:tabLst>
              <a:defRPr/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 формировании </a:t>
            </a:r>
          </a:p>
          <a:p>
            <a:pPr marL="266700" algn="just" fontAlgn="auto">
              <a:spcBef>
                <a:spcPts val="0"/>
              </a:spcBef>
              <a:spcAft>
                <a:spcPts val="0"/>
              </a:spcAft>
              <a:tabLst>
                <a:tab pos="5651500" algn="l"/>
              </a:tabLst>
              <a:defRPr/>
            </a:pP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Совета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независимой оценке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качества ПОО (</a:t>
            </a:r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VET)</a:t>
            </a:r>
            <a:endParaRPr lang="ru-RU" dirty="0">
              <a:solidFill>
                <a:srgbClr val="002060"/>
              </a:solidFill>
              <a:latin typeface="+mn-lt"/>
              <a:cs typeface="+mn-cs"/>
            </a:endParaRPr>
          </a:p>
        </p:txBody>
      </p:sp>
      <p:sp>
        <p:nvSpPr>
          <p:cNvPr id="76805" name="TextBox 5"/>
          <p:cNvSpPr txBox="1">
            <a:spLocks noChangeArrowheads="1"/>
          </p:cNvSpPr>
          <p:nvPr/>
        </p:nvSpPr>
        <p:spPr bwMode="auto">
          <a:xfrm>
            <a:off x="5443538" y="1084263"/>
            <a:ext cx="23685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января 2015 г.</a:t>
            </a:r>
            <a:endParaRPr lang="ru-RU" b="1" i="1">
              <a:solidFill>
                <a:srgbClr val="000000"/>
              </a:solidFill>
            </a:endParaRPr>
          </a:p>
        </p:txBody>
      </p:sp>
      <p:pic>
        <p:nvPicPr>
          <p:cNvPr id="768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76988" y="152400"/>
            <a:ext cx="2498725" cy="79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620713"/>
            <a:ext cx="8229600" cy="5903912"/>
          </a:xfrm>
        </p:spPr>
        <p:txBody>
          <a:bodyPr rtlCol="0">
            <a:noAutofit/>
          </a:bodyPr>
          <a:lstStyle/>
          <a:p>
            <a:pPr marL="114300" algn="ctr" fontAlgn="auto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ru-RU" dirty="0" smtClean="0">
                <a:solidFill>
                  <a:srgbClr val="00518E"/>
                </a:solidFill>
                <a:latin typeface="Times New Roman" pitchFamily="18" charset="0"/>
                <a:cs typeface="Times New Roman" pitchFamily="18" charset="0"/>
              </a:rPr>
              <a:t>ДОКУМЕНТЫ, </a:t>
            </a:r>
          </a:p>
          <a:p>
            <a:pPr marL="114300" algn="ctr" fontAlgn="auto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ru-RU" dirty="0" smtClean="0">
                <a:solidFill>
                  <a:srgbClr val="00518E"/>
                </a:solidFill>
                <a:latin typeface="Times New Roman" pitchFamily="18" charset="0"/>
                <a:cs typeface="Times New Roman" pitchFamily="18" charset="0"/>
              </a:rPr>
              <a:t>регламентирующие </a:t>
            </a:r>
            <a:r>
              <a:rPr lang="ru-RU" dirty="0">
                <a:solidFill>
                  <a:srgbClr val="00518E"/>
                </a:solidFill>
                <a:latin typeface="Times New Roman" pitchFamily="18" charset="0"/>
                <a:cs typeface="Times New Roman" pitchFamily="18" charset="0"/>
              </a:rPr>
              <a:t>деятельность Системы поддержки EQ</a:t>
            </a:r>
            <a:r>
              <a:rPr lang="en-US" dirty="0">
                <a:solidFill>
                  <a:srgbClr val="00518E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dirty="0">
                <a:solidFill>
                  <a:srgbClr val="00518E"/>
                </a:solidFill>
                <a:latin typeface="Times New Roman" pitchFamily="18" charset="0"/>
                <a:cs typeface="Times New Roman" pitchFamily="18" charset="0"/>
              </a:rPr>
              <a:t>VET в странах ЕС и Восточной </a:t>
            </a:r>
            <a:r>
              <a:rPr lang="ru-RU" dirty="0" smtClean="0">
                <a:solidFill>
                  <a:srgbClr val="00518E"/>
                </a:solidFill>
                <a:latin typeface="Times New Roman" pitchFamily="18" charset="0"/>
                <a:cs typeface="Times New Roman" pitchFamily="18" charset="0"/>
              </a:rPr>
              <a:t>Европы</a:t>
            </a:r>
            <a:endParaRPr lang="ru-RU" sz="1800" dirty="0" smtClean="0">
              <a:solidFill>
                <a:srgbClr val="00518E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2438" indent="-338138" algn="just" fontAlgn="auto">
              <a:buFont typeface="Arial" pitchFamily="34" charset="0"/>
              <a:buNone/>
              <a:tabLst>
                <a:tab pos="452438" algn="l"/>
              </a:tabLst>
              <a:defRPr/>
            </a:pPr>
            <a:r>
              <a:rPr lang="ru-RU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	Положение </a:t>
            </a:r>
            <a:r>
              <a:rPr lang="ru-RU" sz="1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 Совете </a:t>
            </a:r>
            <a:r>
              <a:rPr lang="ru-RU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Системы;</a:t>
            </a:r>
            <a:endParaRPr lang="ru-RU" sz="1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2438" indent="-338138" algn="just" fontAlgn="auto">
              <a:buFont typeface="Arial" pitchFamily="34" charset="0"/>
              <a:buNone/>
              <a:defRPr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	Требования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к Органам по сертификации профессиональных квалификаций,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профессионально-общественной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аккредитации программ,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общественной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аккредитации организаций, осуществляющих образовательную деятельность; </a:t>
            </a:r>
          </a:p>
          <a:p>
            <a:pPr marL="452438" indent="-338138" algn="just" fontAlgn="auto">
              <a:buFont typeface="Arial" pitchFamily="34" charset="0"/>
              <a:buNone/>
              <a:defRPr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Требования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к экспертам в области общественной, профессионально-общественной аккредитации и сертификации профессиональных квалификаций;</a:t>
            </a:r>
          </a:p>
          <a:p>
            <a:pPr marL="452438" indent="-338138" algn="just" fontAlgn="auto">
              <a:buFont typeface="Arial" pitchFamily="34" charset="0"/>
              <a:buNone/>
              <a:defRPr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Указания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по использованию знака соответствия Совета Системы поддержки EQ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VET в странах ЕС и Восточной Европы;</a:t>
            </a:r>
          </a:p>
          <a:p>
            <a:pPr marL="452438" indent="-338138" algn="just" fontAlgn="auto">
              <a:buFont typeface="Arial" pitchFamily="34" charset="0"/>
              <a:buNone/>
              <a:defRPr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Критерии 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отбора методических центров и центров по подготовке экспертов;</a:t>
            </a:r>
          </a:p>
          <a:p>
            <a:pPr marL="452438" indent="-338138" algn="just" fontAlgn="auto">
              <a:buFont typeface="Arial" pitchFamily="34" charset="0"/>
              <a:buNone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6. Положения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 реестре Совета  Системы поддержки EQ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VET в странах ЕС и Восточной Европы.</a:t>
            </a:r>
          </a:p>
          <a:p>
            <a:pPr fontAlgn="auto">
              <a:buFont typeface="Arial" pitchFamily="34" charset="0"/>
              <a:buNone/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782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1863" y="155575"/>
            <a:ext cx="2859087" cy="68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Объект 2"/>
          <p:cNvSpPr>
            <a:spLocks noGrp="1"/>
          </p:cNvSpPr>
          <p:nvPr>
            <p:ph idx="1"/>
          </p:nvPr>
        </p:nvSpPr>
        <p:spPr>
          <a:xfrm>
            <a:off x="1403350" y="4149725"/>
            <a:ext cx="7416800" cy="2303463"/>
          </a:xfrm>
          <a:solidFill>
            <a:srgbClr val="FBEEE9"/>
          </a:solidFill>
        </p:spPr>
        <p:txBody>
          <a:bodyPr/>
          <a:lstStyle/>
          <a:p>
            <a:pPr marL="452438" indent="-360363" algn="just">
              <a:tabLst>
                <a:tab pos="452438" algn="l"/>
              </a:tabLst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2.	Союз ДПО наделен полномочиями Органа по сертификации профессиональных квалификаций, профессионально-общественной аккредитации программ, общественной аккредитации организаций, осуществляющих образовательную деятельность (Протокол № 2 Совета Системы поддержки EQ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VET  в странах ЕС и Восточной Европы)</a:t>
            </a:r>
          </a:p>
        </p:txBody>
      </p:sp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1863" y="188913"/>
            <a:ext cx="2859087" cy="84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39750" y="2420938"/>
            <a:ext cx="6769100" cy="13239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marL="452438" indent="-338138" algn="just" fontAlgn="auto">
              <a:spcBef>
                <a:spcPts val="0"/>
              </a:spcBef>
              <a:spcAft>
                <a:spcPts val="0"/>
              </a:spcAft>
              <a:tabLst>
                <a:tab pos="452438" algn="l"/>
              </a:tabLst>
              <a:defRPr/>
            </a:pP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1. 	Подписан договор о взаимном признании сертификатов с советом по независимой оценке качества образования в Российской Федерации (Протокол № 1 от 14.01.2015)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35150" y="1655763"/>
            <a:ext cx="47053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rgbClr val="00518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ПЕРВЫЕ РЕШЕНИЯ </a:t>
            </a:r>
            <a:r>
              <a:rPr lang="ru-RU" sz="2400" b="1" i="1" dirty="0">
                <a:solidFill>
                  <a:srgbClr val="00518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СОВЕТА</a:t>
            </a:r>
            <a:endParaRPr lang="ru-RU" sz="2400" b="1" i="1" dirty="0">
              <a:solidFill>
                <a:srgbClr val="00518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63500" y="133350"/>
            <a:ext cx="497522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rgbClr val="00518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СЕРТИФИКАЦИЯ КВАЛИФИКАЦИЙ: </a:t>
            </a:r>
          </a:p>
        </p:txBody>
      </p:sp>
      <p:pic>
        <p:nvPicPr>
          <p:cNvPr id="79874" name="Picture 263" descr="Белкова72dp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29263" y="2265363"/>
            <a:ext cx="3419475" cy="457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7463" y="2459038"/>
            <a:ext cx="5495925" cy="1462087"/>
          </a:xfrm>
          <a:prstGeom prst="rect">
            <a:avLst/>
          </a:prstGeom>
          <a:solidFill>
            <a:srgbClr val="E8E8E8"/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00518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ПРОФЕССИОНАЛЬНО-ОБЩЕСТВЕННАЯ АККРЕДИТАЦИЯ ПРОГРАММ:</a:t>
            </a:r>
          </a:p>
          <a:p>
            <a:pPr marL="265113" indent="-265113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1600" b="1" i="1" dirty="0">
                <a:solidFill>
                  <a:srgbClr val="000000"/>
                </a:solidFill>
                <a:latin typeface="+mn-lt"/>
                <a:cs typeface="+mn-cs"/>
              </a:rPr>
              <a:t> </a:t>
            </a:r>
            <a:r>
              <a:rPr lang="ru-RU" sz="1600" b="1" i="1" dirty="0">
                <a:solidFill>
                  <a:srgbClr val="000000"/>
                </a:solidFill>
                <a:latin typeface="+mn-lt"/>
                <a:cs typeface="+mn-cs"/>
              </a:rPr>
              <a:t>   МВА по направлению «УПРАВЛЕНИЕ ОРГАНИЗАЦИЕЙ НА ОСНОВЕ МЕЖДУНАРОДНЫХ СТАНДАРТОВ» </a:t>
            </a:r>
            <a:endParaRPr lang="ru-RU" sz="1600" b="1" i="1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79876" name="TextBox 2"/>
          <p:cNvSpPr txBox="1">
            <a:spLocks noChangeArrowheads="1"/>
          </p:cNvSpPr>
          <p:nvPr/>
        </p:nvSpPr>
        <p:spPr bwMode="auto">
          <a:xfrm>
            <a:off x="63500" y="620713"/>
            <a:ext cx="5468938" cy="584200"/>
          </a:xfrm>
          <a:prstGeom prst="rect">
            <a:avLst/>
          </a:prstGeom>
          <a:solidFill>
            <a:srgbClr val="E8E8E8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5113" indent="-265113"/>
            <a:r>
              <a:rPr lang="ru-RU" sz="1600" b="1" i="1">
                <a:solidFill>
                  <a:srgbClr val="000000"/>
                </a:solidFill>
              </a:rPr>
              <a:t>1</a:t>
            </a:r>
            <a:r>
              <a:rPr lang="ru-RU" sz="1200" b="1" i="1">
                <a:solidFill>
                  <a:srgbClr val="000000"/>
                </a:solidFill>
              </a:rPr>
              <a:t>. </a:t>
            </a:r>
            <a:r>
              <a:rPr lang="ru-RU" sz="1600" b="1" i="1">
                <a:solidFill>
                  <a:srgbClr val="000000"/>
                </a:solidFill>
              </a:rPr>
              <a:t>МЕНЕДЖЕРОВ И АУДИТОРОВ КАЧЕСТВА, ЭКОЛОГИИ И БЕЗОПАСНОСТИ ТРУДА</a:t>
            </a:r>
          </a:p>
        </p:txBody>
      </p:sp>
      <p:sp>
        <p:nvSpPr>
          <p:cNvPr id="79877" name="TextBox 9"/>
          <p:cNvSpPr txBox="1">
            <a:spLocks noChangeArrowheads="1"/>
          </p:cNvSpPr>
          <p:nvPr/>
        </p:nvSpPr>
        <p:spPr bwMode="auto">
          <a:xfrm>
            <a:off x="17463" y="1344613"/>
            <a:ext cx="5648325" cy="831850"/>
          </a:xfrm>
          <a:prstGeom prst="rect">
            <a:avLst/>
          </a:prstGeom>
          <a:solidFill>
            <a:srgbClr val="E8E8E8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5113" indent="-265113"/>
            <a:r>
              <a:rPr lang="ru-RU" sz="1600" b="1" i="1">
                <a:solidFill>
                  <a:srgbClr val="000000"/>
                </a:solidFill>
              </a:rPr>
              <a:t>2. ЭКСПЕРТОВ СИСТЕМЫ ПОДДЕРЖКИ EQAVET В СТРАНАХ ЕВРОПЕЙСКОГО СОЮЗА И ВОСТОЧНОЙ ЕВРОПЫ </a:t>
            </a:r>
            <a:endParaRPr lang="ru-RU" sz="1400">
              <a:solidFill>
                <a:srgbClr val="000000"/>
              </a:solidFill>
            </a:endParaRPr>
          </a:p>
        </p:txBody>
      </p:sp>
      <p:pic>
        <p:nvPicPr>
          <p:cNvPr id="7987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24638" y="0"/>
            <a:ext cx="2498725" cy="79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17463" y="4287838"/>
            <a:ext cx="3581400" cy="2016125"/>
          </a:xfrm>
          <a:prstGeom prst="rect">
            <a:avLst/>
          </a:prstGeom>
          <a:solidFill>
            <a:srgbClr val="E8E8E8"/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00518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ОБЩЕСТВЕННАЯ АККРЕДИТАЦИЯ ОБРАЗОВАТЕЛЬНЫХ ОРГАНИЗАЦИЙ</a:t>
            </a:r>
          </a:p>
          <a:p>
            <a:pPr marL="265113" indent="-265113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1600" b="1" i="1" dirty="0">
                <a:solidFill>
                  <a:srgbClr val="000000"/>
                </a:solidFill>
                <a:latin typeface="+mn-lt"/>
                <a:cs typeface="+mn-cs"/>
              </a:rPr>
              <a:t> </a:t>
            </a:r>
            <a:r>
              <a:rPr lang="ru-RU" sz="1600" b="1" i="1" dirty="0">
                <a:solidFill>
                  <a:srgbClr val="000000"/>
                </a:solidFill>
                <a:latin typeface="+mn-lt"/>
                <a:cs typeface="+mn-cs"/>
              </a:rPr>
              <a:t>   УПРОЩЕННАЯ СХЕМА ДЛЯ ОБЛАДАТЕЛЕЙ СЕРТИФИКАТА ИСО 9001</a:t>
            </a:r>
            <a:endParaRPr lang="ru-RU" sz="1600" b="1" i="1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07904" y="4910139"/>
            <a:ext cx="5395612" cy="1938992"/>
          </a:xfrm>
          <a:prstGeom prst="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0800000" scaled="1"/>
            <a:tileRect/>
          </a:gradFill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>
            <a:spAutoFit/>
          </a:bodyPr>
          <a:lstStyle/>
          <a:p>
            <a:pPr marL="179388" indent="-179388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+mn-cs"/>
              </a:rPr>
              <a:t>Единые квалификационные требования</a:t>
            </a:r>
            <a:endParaRPr lang="en-US" sz="1600" dirty="0">
              <a:solidFill>
                <a:srgbClr val="000000"/>
              </a:solidFill>
              <a:latin typeface="+mn-lt"/>
              <a:cs typeface="+mn-cs"/>
            </a:endParaRPr>
          </a:p>
          <a:p>
            <a:pPr marL="179388" indent="-179388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+mn-cs"/>
              </a:rPr>
              <a:t>Единые сертифицированные курсы</a:t>
            </a:r>
          </a:p>
          <a:p>
            <a:pPr marL="179388" indent="-179388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+mn-cs"/>
              </a:rPr>
              <a:t>Согласованная система аттестации (</a:t>
            </a:r>
            <a:r>
              <a:rPr lang="en-US" sz="1600" dirty="0">
                <a:solidFill>
                  <a:srgbClr val="000000"/>
                </a:solidFill>
                <a:latin typeface="+mn-lt"/>
                <a:cs typeface="+mn-cs"/>
              </a:rPr>
              <a:t>ISO 17024)</a:t>
            </a:r>
            <a:endParaRPr lang="ru-RU" sz="1600" dirty="0">
              <a:solidFill>
                <a:srgbClr val="000000"/>
              </a:solidFill>
              <a:latin typeface="+mn-lt"/>
              <a:cs typeface="+mn-cs"/>
            </a:endParaRPr>
          </a:p>
          <a:p>
            <a:pPr marL="179388" indent="-179388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+mn-cs"/>
              </a:rPr>
              <a:t>Единые экзаменационные вопросы</a:t>
            </a:r>
          </a:p>
          <a:p>
            <a:pPr marL="179388" indent="-179388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+mn-cs"/>
              </a:rPr>
              <a:t>Единая система регистрации специалистов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 rot="634244">
            <a:off x="5645150" y="673100"/>
            <a:ext cx="3527425" cy="183832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 algn="ctr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rgbClr val="7A7A7A">
                    <a:lumMod val="10000"/>
                  </a:srgbClr>
                </a:solidFill>
                <a:latin typeface="+mn-lt"/>
                <a:cs typeface="Times New Roman" pitchFamily="18" charset="0"/>
              </a:rPr>
              <a:t>1. Техник в область качества </a:t>
            </a:r>
            <a:r>
              <a:rPr lang="en-US" sz="1200" dirty="0">
                <a:solidFill>
                  <a:srgbClr val="7A7A7A">
                    <a:lumMod val="10000"/>
                  </a:srgbClr>
                </a:solidFill>
                <a:latin typeface="+mn-lt"/>
                <a:cs typeface="Times New Roman" pitchFamily="18" charset="0"/>
              </a:rPr>
              <a:t>EOQ</a:t>
            </a:r>
            <a:endParaRPr lang="ru-RU" sz="1200" dirty="0">
              <a:solidFill>
                <a:srgbClr val="7A7A7A">
                  <a:lumMod val="10000"/>
                </a:srgbClr>
              </a:solidFill>
              <a:latin typeface="+mn-lt"/>
              <a:cs typeface="Times New Roman" pitchFamily="18" charset="0"/>
            </a:endParaRPr>
          </a:p>
          <a:p>
            <a:pPr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rgbClr val="7A7A7A">
                    <a:lumMod val="10000"/>
                  </a:srgbClr>
                </a:solidFill>
                <a:latin typeface="+mn-lt"/>
                <a:cs typeface="Times New Roman" pitchFamily="18" charset="0"/>
              </a:rPr>
              <a:t>2. Профессионал в области качества </a:t>
            </a:r>
            <a:r>
              <a:rPr lang="en-US" sz="1200" dirty="0">
                <a:solidFill>
                  <a:srgbClr val="7A7A7A">
                    <a:lumMod val="10000"/>
                  </a:srgbClr>
                </a:solidFill>
                <a:latin typeface="+mn-lt"/>
                <a:cs typeface="+mn-cs"/>
              </a:rPr>
              <a:t>EOQ </a:t>
            </a:r>
            <a:endParaRPr lang="ru-RU" sz="1200" dirty="0">
              <a:solidFill>
                <a:srgbClr val="7A7A7A">
                  <a:lumMod val="10000"/>
                </a:srgbClr>
              </a:solidFill>
              <a:latin typeface="+mn-lt"/>
              <a:cs typeface="+mn-cs"/>
            </a:endParaRPr>
          </a:p>
          <a:p>
            <a:pPr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rgbClr val="7A7A7A">
                    <a:lumMod val="10000"/>
                  </a:srgbClr>
                </a:solidFill>
                <a:latin typeface="+mn-lt"/>
                <a:cs typeface="Times New Roman" pitchFamily="18" charset="0"/>
              </a:rPr>
              <a:t>3</a:t>
            </a:r>
            <a:r>
              <a:rPr lang="ru-RU" sz="1200" dirty="0">
                <a:solidFill>
                  <a:srgbClr val="7A7A7A">
                    <a:lumMod val="10000"/>
                  </a:srgbClr>
                </a:solidFill>
                <a:latin typeface="+mn-lt"/>
                <a:cs typeface="Times New Roman" pitchFamily="18" charset="0"/>
              </a:rPr>
              <a:t>. Менеджер системы качества </a:t>
            </a:r>
            <a:r>
              <a:rPr lang="en-US" sz="1200" dirty="0">
                <a:solidFill>
                  <a:srgbClr val="7A7A7A">
                    <a:lumMod val="10000"/>
                  </a:srgbClr>
                </a:solidFill>
                <a:latin typeface="+mn-lt"/>
                <a:cs typeface="+mn-cs"/>
              </a:rPr>
              <a:t>EOQ</a:t>
            </a:r>
            <a:endParaRPr lang="ru-RU" sz="1200" dirty="0">
              <a:solidFill>
                <a:srgbClr val="7A7A7A">
                  <a:lumMod val="10000"/>
                </a:srgbClr>
              </a:solidFill>
              <a:latin typeface="+mn-lt"/>
              <a:cs typeface="Times New Roman" pitchFamily="18" charset="0"/>
            </a:endParaRPr>
          </a:p>
          <a:p>
            <a:pPr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rgbClr val="7A7A7A">
                    <a:lumMod val="10000"/>
                  </a:srgbClr>
                </a:solidFill>
                <a:latin typeface="+mn-lt"/>
                <a:cs typeface="Times New Roman" pitchFamily="18" charset="0"/>
              </a:rPr>
              <a:t>4. Аудитор по качеству </a:t>
            </a:r>
            <a:r>
              <a:rPr lang="en-US" sz="1200" dirty="0">
                <a:solidFill>
                  <a:srgbClr val="7A7A7A">
                    <a:lumMod val="10000"/>
                  </a:srgbClr>
                </a:solidFill>
                <a:latin typeface="+mn-lt"/>
                <a:cs typeface="+mn-cs"/>
              </a:rPr>
              <a:t>EOQ </a:t>
            </a:r>
            <a:endParaRPr lang="ru-RU" sz="1200" dirty="0">
              <a:solidFill>
                <a:srgbClr val="7A7A7A">
                  <a:lumMod val="10000"/>
                </a:srgbClr>
              </a:solidFill>
              <a:latin typeface="+mn-lt"/>
              <a:cs typeface="+mn-cs"/>
            </a:endParaRPr>
          </a:p>
          <a:p>
            <a:pPr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rgbClr val="7A7A7A">
                    <a:lumMod val="10000"/>
                  </a:srgbClr>
                </a:solidFill>
                <a:latin typeface="+mn-lt"/>
                <a:cs typeface="+mn-cs"/>
              </a:rPr>
              <a:t>5</a:t>
            </a:r>
            <a:r>
              <a:rPr lang="ru-RU" sz="1200" dirty="0">
                <a:solidFill>
                  <a:srgbClr val="7A7A7A">
                    <a:lumMod val="10000"/>
                  </a:srgbClr>
                </a:solidFill>
                <a:latin typeface="+mn-lt"/>
                <a:cs typeface="+mn-cs"/>
              </a:rPr>
              <a:t>. Менеджер систем </a:t>
            </a:r>
            <a:r>
              <a:rPr lang="ru-RU" sz="1200" dirty="0">
                <a:solidFill>
                  <a:srgbClr val="7A7A7A">
                    <a:lumMod val="10000"/>
                  </a:srgbClr>
                </a:solidFill>
                <a:latin typeface="+mn-lt"/>
                <a:cs typeface="+mn-cs"/>
              </a:rPr>
              <a:t>окружающей среды  </a:t>
            </a:r>
            <a:r>
              <a:rPr lang="en-US" sz="1200" dirty="0">
                <a:solidFill>
                  <a:srgbClr val="7A7A7A">
                    <a:lumMod val="10000"/>
                  </a:srgbClr>
                </a:solidFill>
                <a:latin typeface="+mn-lt"/>
                <a:cs typeface="+mn-cs"/>
              </a:rPr>
              <a:t>EOQ </a:t>
            </a:r>
            <a:r>
              <a:rPr lang="ru-RU" sz="1200" dirty="0">
                <a:solidFill>
                  <a:srgbClr val="7A7A7A">
                    <a:lumMod val="10000"/>
                  </a:srgbClr>
                </a:solidFill>
                <a:latin typeface="+mn-lt"/>
                <a:cs typeface="+mn-cs"/>
              </a:rPr>
              <a:t>  </a:t>
            </a:r>
            <a:endParaRPr lang="ru-RU" sz="1200" dirty="0">
              <a:solidFill>
                <a:srgbClr val="7A7A7A">
                  <a:lumMod val="10000"/>
                </a:srgbClr>
              </a:solidFill>
              <a:latin typeface="+mn-lt"/>
              <a:cs typeface="+mn-cs"/>
            </a:endParaRPr>
          </a:p>
          <a:p>
            <a:pPr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rgbClr val="7A7A7A">
                    <a:lumMod val="10000"/>
                  </a:srgbClr>
                </a:solidFill>
                <a:latin typeface="+mn-lt"/>
                <a:cs typeface="+mn-cs"/>
              </a:rPr>
              <a:t>6. Аудитор систем </a:t>
            </a:r>
            <a:r>
              <a:rPr lang="ru-RU" sz="1200" dirty="0">
                <a:solidFill>
                  <a:srgbClr val="7A7A7A">
                    <a:lumMod val="10000"/>
                  </a:srgbClr>
                </a:solidFill>
                <a:latin typeface="+mn-lt"/>
                <a:cs typeface="+mn-cs"/>
              </a:rPr>
              <a:t>окружающей среды </a:t>
            </a:r>
            <a:r>
              <a:rPr lang="en-US" sz="1200" dirty="0">
                <a:solidFill>
                  <a:srgbClr val="7A7A7A">
                    <a:lumMod val="10000"/>
                  </a:srgbClr>
                </a:solidFill>
                <a:latin typeface="+mn-lt"/>
                <a:cs typeface="+mn-cs"/>
              </a:rPr>
              <a:t>EOQ</a:t>
            </a:r>
            <a:endParaRPr lang="ru-RU" sz="1200" dirty="0">
              <a:solidFill>
                <a:srgbClr val="7A7A7A">
                  <a:lumMod val="10000"/>
                </a:srgbClr>
              </a:solidFill>
              <a:latin typeface="+mn-lt"/>
              <a:cs typeface="+mn-cs"/>
            </a:endParaRPr>
          </a:p>
          <a:p>
            <a:pPr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rgbClr val="7A7A7A">
                    <a:lumMod val="10000"/>
                  </a:srgbClr>
                </a:solidFill>
                <a:latin typeface="+mn-lt"/>
                <a:cs typeface="+mn-cs"/>
              </a:rPr>
              <a:t>7. Лидер в области </a:t>
            </a:r>
            <a:r>
              <a:rPr lang="en-US" sz="1200" dirty="0">
                <a:solidFill>
                  <a:srgbClr val="7A7A7A">
                    <a:lumMod val="10000"/>
                  </a:srgbClr>
                </a:solidFill>
                <a:latin typeface="+mn-lt"/>
                <a:cs typeface="+mn-cs"/>
              </a:rPr>
              <a:t>TQM</a:t>
            </a:r>
            <a:r>
              <a:rPr lang="ru-RU" sz="1200" dirty="0">
                <a:solidFill>
                  <a:srgbClr val="7A7A7A">
                    <a:lumMod val="10000"/>
                  </a:srgbClr>
                </a:solidFill>
                <a:latin typeface="+mn-lt"/>
                <a:cs typeface="+mn-cs"/>
              </a:rPr>
              <a:t> </a:t>
            </a:r>
            <a:r>
              <a:rPr lang="en-US" sz="1200" dirty="0">
                <a:solidFill>
                  <a:srgbClr val="7A7A7A">
                    <a:lumMod val="10000"/>
                  </a:srgbClr>
                </a:solidFill>
                <a:latin typeface="+mn-lt"/>
                <a:cs typeface="+mn-cs"/>
              </a:rPr>
              <a:t>EOQ</a:t>
            </a:r>
            <a:endParaRPr lang="ru-RU" sz="1200" dirty="0">
              <a:solidFill>
                <a:srgbClr val="7A7A7A">
                  <a:lumMod val="10000"/>
                </a:srgbClr>
              </a:solidFill>
              <a:latin typeface="+mn-lt"/>
              <a:cs typeface="+mn-cs"/>
            </a:endParaRPr>
          </a:p>
          <a:p>
            <a:pPr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rgbClr val="7A7A7A">
                    <a:lumMod val="10000"/>
                  </a:srgbClr>
                </a:solidFill>
                <a:latin typeface="+mn-lt"/>
                <a:cs typeface="+mn-cs"/>
              </a:rPr>
              <a:t>8</a:t>
            </a:r>
            <a:r>
              <a:rPr lang="ru-RU" sz="1200" dirty="0">
                <a:solidFill>
                  <a:srgbClr val="7A7A7A">
                    <a:lumMod val="10000"/>
                  </a:srgbClr>
                </a:solidFill>
                <a:latin typeface="+mn-lt"/>
                <a:cs typeface="+mn-cs"/>
              </a:rPr>
              <a:t>. Эксперт - Асессор  </a:t>
            </a:r>
            <a:r>
              <a:rPr lang="en-US" sz="1200" dirty="0">
                <a:solidFill>
                  <a:srgbClr val="7A7A7A">
                    <a:lumMod val="10000"/>
                  </a:srgbClr>
                </a:solidFill>
                <a:latin typeface="+mn-lt"/>
                <a:cs typeface="+mn-cs"/>
              </a:rPr>
              <a:t>TQM</a:t>
            </a:r>
            <a:r>
              <a:rPr lang="ru-RU" sz="1200" dirty="0">
                <a:solidFill>
                  <a:srgbClr val="7A7A7A">
                    <a:lumMod val="10000"/>
                  </a:srgbClr>
                </a:solidFill>
                <a:latin typeface="+mn-lt"/>
                <a:cs typeface="+mn-cs"/>
              </a:rPr>
              <a:t> </a:t>
            </a:r>
            <a:r>
              <a:rPr lang="en-US" sz="1200" dirty="0">
                <a:solidFill>
                  <a:srgbClr val="7A7A7A">
                    <a:lumMod val="10000"/>
                  </a:srgbClr>
                </a:solidFill>
                <a:latin typeface="+mn-lt"/>
                <a:cs typeface="+mn-cs"/>
              </a:rPr>
              <a:t>EOQ</a:t>
            </a:r>
            <a:endParaRPr lang="ru-RU" sz="1200" dirty="0">
              <a:solidFill>
                <a:srgbClr val="7A7A7A">
                  <a:lumMod val="10000"/>
                </a:srgb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84213" y="981075"/>
          <a:ext cx="7620000" cy="595313"/>
        </p:xfrm>
        <a:graphic>
          <a:graphicData uri="http://schemas.openxmlformats.org/drawingml/2006/table">
            <a:tbl>
              <a:tblPr/>
              <a:tblGrid>
                <a:gridCol w="2203450"/>
                <a:gridCol w="1111250"/>
                <a:gridCol w="1039812"/>
                <a:gridCol w="1597025"/>
                <a:gridCol w="833438"/>
                <a:gridCol w="835025"/>
              </a:tblGrid>
              <a:tr h="217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Фамилия экзаменуемого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Место проведения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Дата, время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Экзаменатор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Услов</a:t>
                      </a:r>
                      <a:r>
                        <a:rPr kumimoji="0" lang="de-DE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. </a:t>
                      </a: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обозначения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Протоколист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891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Times New Roman" pitchFamily="18" charset="0"/>
                      </a:endParaRPr>
                    </a:p>
                  </a:txBody>
                  <a:tcPr marL="54385" marR="543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89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Times New Roman" pitchFamily="18" charset="0"/>
                      </a:endParaRPr>
                    </a:p>
                  </a:txBody>
                  <a:tcPr marL="54385" marR="543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684213" y="1700213"/>
          <a:ext cx="7620000" cy="720725"/>
        </p:xfrm>
        <a:graphic>
          <a:graphicData uri="http://schemas.openxmlformats.org/drawingml/2006/table">
            <a:tbl>
              <a:tblPr/>
              <a:tblGrid>
                <a:gridCol w="971550"/>
                <a:gridCol w="973137"/>
                <a:gridCol w="985838"/>
                <a:gridCol w="987425"/>
                <a:gridCol w="985837"/>
                <a:gridCol w="987425"/>
                <a:gridCol w="987425"/>
                <a:gridCol w="741363"/>
              </a:tblGrid>
              <a:tr h="179388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Модуль </a:t>
                      </a:r>
                      <a:r>
                        <a:rPr kumimoji="0" lang="de-DE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Вопрос </a:t>
                      </a:r>
                      <a:r>
                        <a:rPr kumimoji="0" lang="de-DE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#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Зона ответа</a:t>
                      </a:r>
                      <a:r>
                        <a:rPr kumimoji="0" lang="de-DE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 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Зона ответа</a:t>
                      </a:r>
                      <a:r>
                        <a:rPr kumimoji="0" lang="de-DE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 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381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Зона ответа</a:t>
                      </a:r>
                      <a:r>
                        <a:rPr kumimoji="0" lang="de-DE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 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Зона ответа</a:t>
                      </a:r>
                      <a:r>
                        <a:rPr kumimoji="0" lang="de-DE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 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Зона ответа</a:t>
                      </a:r>
                      <a:r>
                        <a:rPr kumimoji="0" lang="de-DE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 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Сумма  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93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     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(0)недостаточно</a:t>
                      </a:r>
                      <a:endParaRPr kumimoji="0" lang="de-DE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(0)недостаточно</a:t>
                      </a:r>
                      <a:endParaRPr kumimoji="0" lang="de-DE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(0)недостаточно </a:t>
                      </a:r>
                      <a:endParaRPr kumimoji="0" lang="de-DE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(0)недостаточно </a:t>
                      </a:r>
                      <a:endParaRPr kumimoji="0" lang="de-DE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(0)недостаточно </a:t>
                      </a:r>
                      <a:endParaRPr kumimoji="0" lang="de-DE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      (</a:t>
                      </a: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макс.</a:t>
                      </a:r>
                      <a:r>
                        <a:rPr kumimoji="0" lang="de-DE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. 10 </a:t>
                      </a: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баллов</a:t>
                      </a:r>
                      <a:r>
                        <a:rPr kumimoji="0" lang="de-DE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93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(1)посредственно </a:t>
                      </a:r>
                      <a:endParaRPr kumimoji="0" lang="de-DE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(1)посредственно </a:t>
                      </a:r>
                      <a:endParaRPr kumimoji="0" lang="de-DE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(1)посредственно </a:t>
                      </a:r>
                      <a:endParaRPr kumimoji="0" lang="de-DE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(1)посредственно </a:t>
                      </a:r>
                      <a:endParaRPr kumimoji="0" lang="de-DE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(1)посредственно </a:t>
                      </a:r>
                      <a:endParaRPr kumimoji="0" lang="de-DE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93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(2) подробно</a:t>
                      </a:r>
                      <a:endParaRPr kumimoji="0" lang="de-DE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(2) подробно</a:t>
                      </a:r>
                      <a:endParaRPr kumimoji="0" lang="de-DE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(2) подробно </a:t>
                      </a:r>
                      <a:endParaRPr kumimoji="0" lang="de-DE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(2) подробно</a:t>
                      </a:r>
                      <a:endParaRPr kumimoji="0" lang="de-DE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(2) подробно</a:t>
                      </a:r>
                      <a:endParaRPr kumimoji="0" lang="de-DE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684213" y="2565400"/>
          <a:ext cx="7620000" cy="863600"/>
        </p:xfrm>
        <a:graphic>
          <a:graphicData uri="http://schemas.openxmlformats.org/drawingml/2006/table">
            <a:tbl>
              <a:tblPr/>
              <a:tblGrid>
                <a:gridCol w="971550"/>
                <a:gridCol w="973137"/>
                <a:gridCol w="985838"/>
                <a:gridCol w="987425"/>
                <a:gridCol w="985837"/>
                <a:gridCol w="987425"/>
                <a:gridCol w="987425"/>
                <a:gridCol w="741363"/>
              </a:tblGrid>
              <a:tr h="173038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Модуль </a:t>
                      </a:r>
                      <a:r>
                        <a:rPr kumimoji="0" lang="de-DE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 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Вопрос</a:t>
                      </a:r>
                      <a:r>
                        <a:rPr kumimoji="0" lang="de-DE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 #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Зона ответа</a:t>
                      </a:r>
                      <a:r>
                        <a:rPr kumimoji="0" lang="de-DE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 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Зона ответа</a:t>
                      </a:r>
                      <a:r>
                        <a:rPr kumimoji="0" lang="de-DE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 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381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Зона ответа</a:t>
                      </a:r>
                      <a:r>
                        <a:rPr kumimoji="0" lang="de-DE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 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Зона ответа</a:t>
                      </a:r>
                      <a:r>
                        <a:rPr kumimoji="0" lang="de-DE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 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Зона ответа</a:t>
                      </a:r>
                      <a:r>
                        <a:rPr kumimoji="0" lang="de-DE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 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Сумма  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0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     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(0)недостаточно </a:t>
                      </a:r>
                      <a:endParaRPr kumimoji="0" lang="de-DE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(0)недостаточно </a:t>
                      </a:r>
                      <a:endParaRPr kumimoji="0" lang="de-DE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(0)недостаточно</a:t>
                      </a:r>
                      <a:endParaRPr kumimoji="0" lang="de-DE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(0)недостаточно </a:t>
                      </a:r>
                      <a:endParaRPr kumimoji="0" lang="de-DE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(0)недостаточно</a:t>
                      </a:r>
                      <a:endParaRPr kumimoji="0" lang="de-DE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      (</a:t>
                      </a: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макс</a:t>
                      </a:r>
                      <a:r>
                        <a:rPr kumimoji="0" lang="de-DE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. 10 </a:t>
                      </a: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баллов</a:t>
                      </a:r>
                      <a:r>
                        <a:rPr kumimoji="0" lang="en-US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(1)посредственно </a:t>
                      </a:r>
                      <a:endParaRPr kumimoji="0" lang="de-DE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(1)посредственно</a:t>
                      </a:r>
                      <a:endParaRPr kumimoji="0" lang="de-DE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1)посредственно</a:t>
                      </a:r>
                      <a:endParaRPr kumimoji="0" lang="de-DE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(1) посредственно</a:t>
                      </a:r>
                      <a:endParaRPr kumimoji="0" lang="de-DE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(1) посредственно</a:t>
                      </a:r>
                      <a:endParaRPr kumimoji="0" lang="de-DE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30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(2) подробно</a:t>
                      </a:r>
                      <a:endParaRPr kumimoji="0" lang="de-DE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(2)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подробно</a:t>
                      </a:r>
                      <a:endParaRPr kumimoji="0" lang="de-DE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(2) подробно</a:t>
                      </a:r>
                      <a:endParaRPr kumimoji="0" lang="de-DE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(2) подробно</a:t>
                      </a:r>
                      <a:endParaRPr kumimoji="0" lang="de-DE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(2) подробно</a:t>
                      </a:r>
                      <a:endParaRPr kumimoji="0" lang="de-DE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684213" y="3573463"/>
          <a:ext cx="7620000" cy="935037"/>
        </p:xfrm>
        <a:graphic>
          <a:graphicData uri="http://schemas.openxmlformats.org/drawingml/2006/table">
            <a:tbl>
              <a:tblPr/>
              <a:tblGrid>
                <a:gridCol w="971550"/>
                <a:gridCol w="973137"/>
                <a:gridCol w="985838"/>
                <a:gridCol w="987425"/>
                <a:gridCol w="985837"/>
                <a:gridCol w="987425"/>
                <a:gridCol w="987425"/>
                <a:gridCol w="741363"/>
              </a:tblGrid>
              <a:tr h="184150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Модуль </a:t>
                      </a:r>
                      <a:r>
                        <a:rPr kumimoji="0" lang="de-DE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 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Вопрос</a:t>
                      </a:r>
                      <a:r>
                        <a:rPr kumimoji="0" lang="de-DE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 #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Зона ответа</a:t>
                      </a:r>
                      <a:r>
                        <a:rPr kumimoji="0" lang="de-DE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 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Зона ответа</a:t>
                      </a:r>
                      <a:r>
                        <a:rPr kumimoji="0" lang="de-DE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 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381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Зона ответа</a:t>
                      </a:r>
                      <a:r>
                        <a:rPr kumimoji="0" lang="de-DE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 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Зона ответа</a:t>
                      </a:r>
                      <a:r>
                        <a:rPr kumimoji="0" lang="de-DE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 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Зона ответа</a:t>
                      </a:r>
                      <a:r>
                        <a:rPr kumimoji="0" lang="de-DE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 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Сумма  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41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     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(0)недостаточно </a:t>
                      </a:r>
                      <a:endParaRPr kumimoji="0" lang="de-DE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(0)недостаточно </a:t>
                      </a:r>
                      <a:endParaRPr kumimoji="0" lang="de-DE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(0)недостаточно</a:t>
                      </a:r>
                      <a:endParaRPr kumimoji="0" lang="de-DE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(0)недостаточно </a:t>
                      </a:r>
                      <a:endParaRPr kumimoji="0" lang="de-DE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(0)недостаточно</a:t>
                      </a:r>
                      <a:endParaRPr kumimoji="0" lang="de-DE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      (</a:t>
                      </a: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макс</a:t>
                      </a:r>
                      <a:r>
                        <a:rPr kumimoji="0" lang="de-DE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. 10 </a:t>
                      </a: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баллов</a:t>
                      </a:r>
                      <a:r>
                        <a:rPr kumimoji="0" lang="en-US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3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(1)посредственно </a:t>
                      </a:r>
                      <a:endParaRPr kumimoji="0" lang="de-DE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(1)посредственно</a:t>
                      </a:r>
                      <a:endParaRPr kumimoji="0" lang="de-DE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1)посредственно</a:t>
                      </a:r>
                      <a:endParaRPr kumimoji="0" lang="de-DE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(1) посредственно</a:t>
                      </a:r>
                      <a:endParaRPr kumimoji="0" lang="de-DE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(1) посредственно</a:t>
                      </a:r>
                      <a:endParaRPr kumimoji="0" lang="de-DE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00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(2) подробно</a:t>
                      </a:r>
                      <a:endParaRPr kumimoji="0" lang="de-DE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(2)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подробно</a:t>
                      </a:r>
                      <a:endParaRPr kumimoji="0" lang="de-DE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(2) подробно</a:t>
                      </a:r>
                      <a:endParaRPr kumimoji="0" lang="de-DE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(2) подробно</a:t>
                      </a:r>
                      <a:endParaRPr kumimoji="0" lang="de-DE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(2) подробно</a:t>
                      </a:r>
                      <a:endParaRPr kumimoji="0" lang="de-DE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85" marR="543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684213" y="4581525"/>
          <a:ext cx="7620000" cy="792163"/>
        </p:xfrm>
        <a:graphic>
          <a:graphicData uri="http://schemas.openxmlformats.org/drawingml/2006/table">
            <a:tbl>
              <a:tblPr/>
              <a:tblGrid>
                <a:gridCol w="2114550"/>
                <a:gridCol w="2114550"/>
                <a:gridCol w="1938337"/>
                <a:gridCol w="1452563"/>
              </a:tblGrid>
              <a:tr h="198438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Вербальная коммуникация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78" marR="543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Критерии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78" marR="543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Оценка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78" marR="543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Сумма 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78" marR="543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4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Использование професс. лексики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 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78" marR="543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(0)плохо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(1)средне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(2)хорошо </a:t>
                      </a:r>
                      <a:endParaRPr kumimoji="0" lang="de-DE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78" marR="543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      (</a:t>
                      </a: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макс</a:t>
                      </a:r>
                      <a:r>
                        <a:rPr kumimoji="0" lang="de-DE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. 6 </a:t>
                      </a: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баллов</a:t>
                      </a:r>
                      <a:r>
                        <a:rPr kumimoji="0" lang="de-DE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78" marR="5437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4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Вокальная коммуникация</a:t>
                      </a:r>
                      <a:r>
                        <a:rPr kumimoji="0" lang="en-U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 (</a:t>
                      </a: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громкость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) 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78" marR="543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(0)плохо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(1)средне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(2)хорошо</a:t>
                      </a:r>
                      <a:endParaRPr kumimoji="0" lang="de-DE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78" marR="543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84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Языковая выразительность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78" marR="543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(0)плохо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(1) средне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(2)хорошо</a:t>
                      </a:r>
                      <a:endParaRPr kumimoji="0" lang="de-DE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78" marR="543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684213" y="5516563"/>
          <a:ext cx="7620000" cy="1152525"/>
        </p:xfrm>
        <a:graphic>
          <a:graphicData uri="http://schemas.openxmlformats.org/drawingml/2006/table">
            <a:tbl>
              <a:tblPr/>
              <a:tblGrid>
                <a:gridCol w="2114550"/>
                <a:gridCol w="2114550"/>
                <a:gridCol w="1938337"/>
                <a:gridCol w="1452563"/>
              </a:tblGrid>
              <a:tr h="18732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Невербальная коммуникация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78" marR="543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Критерии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78" marR="543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Оценка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78" marR="543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Сумма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78" marR="543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3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Жесты и мимика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78" marR="543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(0)плохо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(1)средне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(2)хорошо</a:t>
                      </a:r>
                      <a:endParaRPr kumimoji="0" lang="de-DE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78" marR="543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      (max. 4 </a:t>
                      </a: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баллов</a:t>
                      </a:r>
                      <a:r>
                        <a:rPr kumimoji="0" lang="de-DE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78" marR="5437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3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Зрительный контакт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78" marR="543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(0)плохо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(1)средне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de-DE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(2)хорошо</a:t>
                      </a:r>
                      <a:endParaRPr kumimoji="0" lang="de-DE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78" marR="543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732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Устный экзамен по аудиту сдан, если получено минимум 24 балла из 40  (60%)!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78" marR="543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Общая сумма</a:t>
                      </a:r>
                      <a:r>
                        <a:rPr kumimoji="0" lang="de-DE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: 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78" marR="543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     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78" marR="543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050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Возможные замечания </a:t>
                      </a:r>
                      <a:r>
                        <a:rPr kumimoji="0" lang="de-DE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     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378" marR="543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2115" name="TextBox 14"/>
          <p:cNvSpPr txBox="1">
            <a:spLocks noChangeArrowheads="1"/>
          </p:cNvSpPr>
          <p:nvPr/>
        </p:nvSpPr>
        <p:spPr bwMode="auto">
          <a:xfrm>
            <a:off x="611188" y="146050"/>
            <a:ext cx="77057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9D1E23"/>
                </a:solidFill>
              </a:rPr>
              <a:t>Протокола устного экзамена на квалификацию </a:t>
            </a:r>
            <a:r>
              <a:rPr lang="en-US" sz="2400" b="1">
                <a:solidFill>
                  <a:srgbClr val="9D1E23"/>
                </a:solidFill>
              </a:rPr>
              <a:t>EOQ-</a:t>
            </a:r>
            <a:r>
              <a:rPr lang="ru-RU" sz="2400" b="1">
                <a:solidFill>
                  <a:srgbClr val="9D1E23"/>
                </a:solidFill>
              </a:rPr>
              <a:t>аудитор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extBox 1"/>
          <p:cNvSpPr txBox="1">
            <a:spLocks noChangeArrowheads="1"/>
          </p:cNvSpPr>
          <p:nvPr/>
        </p:nvSpPr>
        <p:spPr bwMode="auto">
          <a:xfrm>
            <a:off x="935038" y="476250"/>
            <a:ext cx="7129462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/>
              <a:t>РУКОВОДЯЩИЕ ПРИНЦИПЫ ЮНЕСКО</a:t>
            </a:r>
          </a:p>
          <a:p>
            <a:pPr algn="ctr"/>
            <a:r>
              <a:rPr lang="ru-RU" sz="1600" b="1"/>
              <a:t>ПО ПРИЗНАНИЮ, СЕРТИФИКАЦИИ И АККРЕДИТАЦИИ</a:t>
            </a:r>
          </a:p>
          <a:p>
            <a:pPr algn="ctr"/>
            <a:r>
              <a:rPr lang="ru-RU" sz="1600" b="1"/>
              <a:t>РЕЗУЛЬТАТОВОБУЧЕНИЯ ВНЕ УЧЕБНЫХ ЗАВЕДЕНИЙ И</a:t>
            </a:r>
          </a:p>
          <a:p>
            <a:pPr algn="ctr"/>
            <a:r>
              <a:rPr lang="ru-RU" sz="1600" b="1"/>
              <a:t>НЕФОРМАЛЬНОГО ОБУЧЕНИЯ</a:t>
            </a:r>
          </a:p>
          <a:p>
            <a:pPr algn="ctr"/>
            <a:endParaRPr lang="ru-RU" sz="800" i="1">
              <a:solidFill>
                <a:srgbClr val="C00000"/>
              </a:solidFill>
            </a:endParaRPr>
          </a:p>
          <a:p>
            <a:pPr algn="ctr"/>
            <a:r>
              <a:rPr lang="en-US" i="1">
                <a:solidFill>
                  <a:srgbClr val="C00000"/>
                </a:solidFill>
              </a:rPr>
              <a:t>UNESCO GUIDELINES for Recognition, Validation and Accreditation of the Outcomes of Non-formal and Informal Learning </a:t>
            </a:r>
            <a:endParaRPr lang="ru-RU" i="1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750" y="2565400"/>
            <a:ext cx="8064500" cy="1754188"/>
          </a:xfrm>
          <a:prstGeom prst="rect">
            <a:avLst/>
          </a:prstGeom>
          <a:solidFill>
            <a:schemeClr val="accent5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RVA </a:t>
            </a:r>
            <a:r>
              <a:rPr lang="ru-RU" dirty="0">
                <a:latin typeface="+mn-lt"/>
                <a:cs typeface="+mn-cs"/>
              </a:rPr>
              <a:t>делает </a:t>
            </a:r>
            <a:r>
              <a:rPr lang="ru-RU" dirty="0">
                <a:latin typeface="+mn-lt"/>
                <a:cs typeface="+mn-cs"/>
              </a:rPr>
              <a:t>заметными и оценивает скрытые и непризнанные </a:t>
            </a:r>
            <a:r>
              <a:rPr lang="ru-RU" dirty="0">
                <a:latin typeface="+mn-lt"/>
                <a:cs typeface="+mn-cs"/>
              </a:rPr>
              <a:t>умения</a:t>
            </a:r>
            <a:r>
              <a:rPr lang="ru-RU" dirty="0">
                <a:latin typeface="+mn-lt"/>
                <a:cs typeface="+mn-cs"/>
              </a:rPr>
              <a:t>, которые человек приобретает различными способами и на разных этапах своей жизни. Оценка и признание этих результатов обучения могут значительно улучшить самооценку и благосостояние человека, мотивируя его продолжать обучение, тем самым укрепляя свои возможности на рынке труда.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5288" y="4724400"/>
            <a:ext cx="8353425" cy="1878013"/>
          </a:xfrm>
          <a:prstGeom prst="rect">
            <a:avLst/>
          </a:prstGeom>
          <a:solidFill>
            <a:srgbClr val="FFFFC5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600"/>
              </a:spcBef>
              <a:spcAft>
                <a:spcPts val="600"/>
              </a:spcAft>
              <a:defRPr/>
            </a:pPr>
            <a:endParaRPr lang="ru-RU" sz="800" b="1" dirty="0">
              <a:latin typeface="+mn-lt"/>
              <a:cs typeface="+mn-cs"/>
            </a:endParaRPr>
          </a:p>
          <a:p>
            <a:pPr marL="17621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u="sng" dirty="0">
                <a:latin typeface="+mn-lt"/>
                <a:cs typeface="+mn-cs"/>
              </a:rPr>
              <a:t>Глобальной </a:t>
            </a:r>
            <a:r>
              <a:rPr lang="ru-RU" u="sng" dirty="0">
                <a:latin typeface="+mn-lt"/>
                <a:cs typeface="+mn-cs"/>
              </a:rPr>
              <a:t>целью этих директив является </a:t>
            </a:r>
            <a:endParaRPr lang="ru-RU" u="sng" dirty="0">
              <a:latin typeface="+mn-lt"/>
              <a:cs typeface="+mn-cs"/>
            </a:endParaRPr>
          </a:p>
          <a:p>
            <a:pPr marL="36036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+mn-cs"/>
              </a:rPr>
              <a:t>предложение </a:t>
            </a:r>
            <a:r>
              <a:rPr lang="ru-RU" b="1" dirty="0">
                <a:latin typeface="+mn-lt"/>
                <a:cs typeface="+mn-cs"/>
              </a:rPr>
              <a:t>принципов и механизмов, которые смогут помочь государствам-членам развить и улучшить процедуры и структуры для признания результатов всех форм обучения, особенно обучения вне учебных заведений и неформального </a:t>
            </a:r>
            <a:r>
              <a:rPr lang="ru-RU" b="1" dirty="0">
                <a:latin typeface="+mn-lt"/>
                <a:cs typeface="+mn-cs"/>
              </a:rPr>
              <a:t>обучения</a:t>
            </a:r>
          </a:p>
          <a:p>
            <a:pPr marL="360363" fontAlgn="auto">
              <a:spcBef>
                <a:spcPts val="600"/>
              </a:spcBef>
              <a:spcAft>
                <a:spcPts val="600"/>
              </a:spcAft>
              <a:defRPr/>
            </a:pPr>
            <a:endParaRPr lang="ru-RU" sz="800" b="1" dirty="0">
              <a:latin typeface="+mn-lt"/>
              <a:cs typeface="+mn-cs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Foliennummernplatzhalter 2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51857877-608E-438B-82C1-53B2C9917F3C}" type="slidenum">
              <a:rPr lang="de-DE" altLang="ru-RU" b="1" smtClean="0">
                <a:solidFill>
                  <a:srgbClr val="2787CA"/>
                </a:solidFill>
                <a:latin typeface="Tahoma" pitchFamily="34" charset="0"/>
                <a:cs typeface="Arial" charset="0"/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de-DE" altLang="ru-RU" b="1" smtClean="0">
              <a:solidFill>
                <a:srgbClr val="2787CA"/>
              </a:solidFill>
              <a:latin typeface="Tahoma" pitchFamily="34" charset="0"/>
              <a:cs typeface="Arial" charset="0"/>
            </a:endParaRPr>
          </a:p>
        </p:txBody>
      </p:sp>
      <p:sp>
        <p:nvSpPr>
          <p:cNvPr id="113667" name="Titel 1"/>
          <p:cNvSpPr>
            <a:spLocks noGrp="1"/>
          </p:cNvSpPr>
          <p:nvPr>
            <p:ph type="title"/>
          </p:nvPr>
        </p:nvSpPr>
        <p:spPr>
          <a:xfrm>
            <a:off x="215900" y="404813"/>
            <a:ext cx="8785225" cy="8636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altLang="ru-RU" sz="4000" dirty="0" smtClean="0">
                <a:solidFill>
                  <a:srgbClr val="002060"/>
                </a:solidFill>
              </a:rPr>
              <a:t>Цикл качества</a:t>
            </a:r>
            <a:r>
              <a:rPr lang="en-GB" altLang="ru-RU" sz="4000" dirty="0" smtClean="0">
                <a:solidFill>
                  <a:srgbClr val="002060"/>
                </a:solidFill>
              </a:rPr>
              <a:t> EQAVET</a:t>
            </a:r>
            <a:r>
              <a:rPr lang="ru-RU" altLang="ru-RU" sz="4000" dirty="0" smtClean="0">
                <a:solidFill>
                  <a:srgbClr val="002060"/>
                </a:solidFill>
              </a:rPr>
              <a:t/>
            </a:r>
            <a:br>
              <a:rPr lang="ru-RU" altLang="ru-RU" sz="4000" dirty="0" smtClean="0">
                <a:solidFill>
                  <a:srgbClr val="002060"/>
                </a:solidFill>
              </a:rPr>
            </a:br>
            <a:r>
              <a:rPr lang="ru-RU" altLang="ru-RU" sz="4000" dirty="0" smtClean="0">
                <a:solidFill>
                  <a:srgbClr val="002060"/>
                </a:solidFill>
              </a:rPr>
              <a:t>(Европейская комиссия по образованию)</a:t>
            </a:r>
            <a:endParaRPr lang="en-GB" altLang="ru-RU" sz="4000" dirty="0" smtClean="0">
              <a:solidFill>
                <a:srgbClr val="002060"/>
              </a:solidFill>
            </a:endParaRPr>
          </a:p>
        </p:txBody>
      </p:sp>
      <p:sp>
        <p:nvSpPr>
          <p:cNvPr id="57347" name="Inhaltsplatzhalter 6"/>
          <p:cNvSpPr txBox="1">
            <a:spLocks/>
          </p:cNvSpPr>
          <p:nvPr/>
        </p:nvSpPr>
        <p:spPr bwMode="auto">
          <a:xfrm>
            <a:off x="323850" y="1844675"/>
            <a:ext cx="8569325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 altLang="ru-RU" sz="2400" b="1">
              <a:solidFill>
                <a:srgbClr val="2787CA"/>
              </a:solidFill>
              <a:latin typeface="Tahoma" pitchFamily="34" charset="0"/>
            </a:endParaRPr>
          </a:p>
        </p:txBody>
      </p:sp>
      <p:pic>
        <p:nvPicPr>
          <p:cNvPr id="5734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000" y="1652588"/>
            <a:ext cx="4608513" cy="264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9" name="TextBox 2"/>
          <p:cNvSpPr txBox="1">
            <a:spLocks noChangeArrowheads="1"/>
          </p:cNvSpPr>
          <p:nvPr/>
        </p:nvSpPr>
        <p:spPr bwMode="auto">
          <a:xfrm>
            <a:off x="3419475" y="4292600"/>
            <a:ext cx="5184775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000000"/>
                </a:solidFill>
                <a:latin typeface="Calibri" pitchFamily="34" charset="0"/>
              </a:rPr>
              <a:t>ПЛАНИРОВАНИЕ</a:t>
            </a:r>
          </a:p>
          <a:p>
            <a:endParaRPr lang="ru-RU">
              <a:solidFill>
                <a:srgbClr val="000000"/>
              </a:solidFill>
              <a:latin typeface="Calibri" pitchFamily="34" charset="0"/>
            </a:endParaRPr>
          </a:p>
          <a:p>
            <a:r>
              <a:rPr lang="ru-RU">
                <a:solidFill>
                  <a:srgbClr val="000000"/>
                </a:solidFill>
                <a:latin typeface="Calibri" pitchFamily="34" charset="0"/>
              </a:rPr>
              <a:t>  АНАЛИЗ			        ОСУЩЕСТВЛЕНИЕ</a:t>
            </a:r>
          </a:p>
          <a:p>
            <a:endParaRPr lang="ru-RU">
              <a:solidFill>
                <a:srgbClr val="000000"/>
              </a:solidFill>
              <a:latin typeface="Calibri" pitchFamily="34" charset="0"/>
            </a:endParaRPr>
          </a:p>
          <a:p>
            <a:pPr algn="ctr"/>
            <a:r>
              <a:rPr lang="ru-RU">
                <a:solidFill>
                  <a:srgbClr val="000000"/>
                </a:solidFill>
                <a:latin typeface="Calibri" pitchFamily="34" charset="0"/>
              </a:rPr>
              <a:t>ОЦЕНКА</a:t>
            </a:r>
          </a:p>
          <a:p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573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7538" y="4329113"/>
            <a:ext cx="649287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1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3560708" flipV="1">
            <a:off x="6992144" y="4436269"/>
            <a:ext cx="64770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2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7478287">
            <a:off x="4533107" y="5179219"/>
            <a:ext cx="65246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3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16688" y="5229225"/>
            <a:ext cx="65246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495" name="Rectangle 7"/>
          <p:cNvSpPr>
            <a:spLocks noChangeArrowheads="1"/>
          </p:cNvSpPr>
          <p:nvPr/>
        </p:nvSpPr>
        <p:spPr bwMode="auto">
          <a:xfrm>
            <a:off x="250825" y="0"/>
            <a:ext cx="8642350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2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Интегрированная модель системы качества (</a:t>
            </a:r>
            <a:r>
              <a:rPr lang="en-US" altLang="ru-RU" sz="22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ENQA</a:t>
            </a:r>
            <a:r>
              <a:rPr lang="ru-RU" altLang="ru-RU" sz="22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 и </a:t>
            </a:r>
            <a:r>
              <a:rPr lang="en-US" altLang="ru-RU" sz="22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ISO</a:t>
            </a:r>
            <a:r>
              <a:rPr lang="ru-RU" altLang="ru-RU" sz="22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)</a:t>
            </a:r>
            <a:endParaRPr lang="ru-RU" altLang="ru-RU" sz="2200" b="1">
              <a:solidFill>
                <a:srgbClr val="00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cs typeface="+mn-cs"/>
            </a:endParaRPr>
          </a:p>
        </p:txBody>
      </p:sp>
      <p:sp>
        <p:nvSpPr>
          <p:cNvPr id="4109" name="Rectangle 8"/>
          <p:cNvSpPr>
            <a:spLocks noChangeArrowheads="1"/>
          </p:cNvSpPr>
          <p:nvPr/>
        </p:nvSpPr>
        <p:spPr bwMode="auto">
          <a:xfrm>
            <a:off x="1423988" y="20050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graphicFrame>
        <p:nvGraphicFramePr>
          <p:cNvPr id="4107" name="Object 11"/>
          <p:cNvGraphicFramePr>
            <a:graphicFrameLocks noChangeAspect="1"/>
          </p:cNvGraphicFramePr>
          <p:nvPr/>
        </p:nvGraphicFramePr>
        <p:xfrm>
          <a:off x="0" y="692150"/>
          <a:ext cx="9144000" cy="5689600"/>
        </p:xfrm>
        <a:graphic>
          <a:graphicData uri="http://schemas.openxmlformats.org/presentationml/2006/ole">
            <p:oleObj spid="_x0000_s4107" name="Picture" r:id="rId3" imgW="7010280" imgH="3171960" progId="Word.Picture.8">
              <p:embed/>
            </p:oleObj>
          </a:graphicData>
        </a:graphic>
      </p:graphicFrame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538163" y="228600"/>
            <a:ext cx="8067675" cy="823913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b="1" i="1" dirty="0" smtClean="0">
                <a:solidFill>
                  <a:srgbClr val="88120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ТРИ УРОВНЯ ОЦЕНКИ КАЧЕСТВА И ИХ СВЯЗЬ</a:t>
            </a:r>
            <a:endParaRPr lang="ru-RU" sz="3200" b="1" i="1" dirty="0" smtClean="0">
              <a:solidFill>
                <a:srgbClr val="88120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03" name="Rectangle 3"/>
          <p:cNvSpPr>
            <a:spLocks noChangeArrowheads="1"/>
          </p:cNvSpPr>
          <p:nvPr/>
        </p:nvSpPr>
        <p:spPr bwMode="auto">
          <a:xfrm>
            <a:off x="2921000" y="5661025"/>
            <a:ext cx="6054725" cy="1030288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600" b="1" i="1" dirty="0">
                <a:solidFill>
                  <a:srgbClr val="881206"/>
                </a:solidFill>
                <a:latin typeface="+mn-lt"/>
                <a:cs typeface="+mn-cs"/>
              </a:rPr>
              <a:t>       </a:t>
            </a:r>
          </a:p>
          <a:p>
            <a:pPr marL="342900" indent="1746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i="1" dirty="0">
                <a:solidFill>
                  <a:srgbClr val="881206"/>
                </a:solidFill>
                <a:latin typeface="+mn-lt"/>
                <a:cs typeface="+mn-cs"/>
              </a:rPr>
              <a:t>НА</a:t>
            </a:r>
            <a:r>
              <a:rPr lang="ru-RU" sz="1400" b="1" i="1" dirty="0">
                <a:solidFill>
                  <a:srgbClr val="800000"/>
                </a:solidFill>
                <a:latin typeface="+mn-lt"/>
                <a:cs typeface="+mn-cs"/>
              </a:rPr>
              <a:t> </a:t>
            </a:r>
            <a:r>
              <a:rPr lang="ru-RU" sz="1400" b="1" i="1" dirty="0">
                <a:solidFill>
                  <a:srgbClr val="800000"/>
                </a:solidFill>
                <a:latin typeface="+mn-lt"/>
                <a:cs typeface="+mn-cs"/>
              </a:rPr>
              <a:t>РЫНКЕ </a:t>
            </a:r>
            <a:r>
              <a:rPr lang="ru-RU" sz="1400" b="1" i="1" dirty="0">
                <a:solidFill>
                  <a:srgbClr val="800000"/>
                </a:solidFill>
                <a:latin typeface="+mn-lt"/>
                <a:cs typeface="+mn-cs"/>
              </a:rPr>
              <a:t>ОБРАЗОВАТЕЛЬННЫХ УСЛУГ СЕГОДНЯ КОНКУРИРУЮТ </a:t>
            </a:r>
            <a:r>
              <a:rPr lang="ru-RU" sz="1400" b="1" i="1" dirty="0">
                <a:solidFill>
                  <a:srgbClr val="800000"/>
                </a:solidFill>
                <a:latin typeface="+mn-lt"/>
                <a:cs typeface="+mn-cs"/>
              </a:rPr>
              <a:t>СИСТЕМЫ МЕНЕДЖМЕНТА ОРГАНИЗАЦИЙ, РЕАЛИЗУЮЩИХ </a:t>
            </a:r>
            <a:r>
              <a:rPr lang="ru-RU" sz="1400" b="1" i="1" dirty="0">
                <a:solidFill>
                  <a:srgbClr val="800000"/>
                </a:solidFill>
                <a:latin typeface="+mn-lt"/>
                <a:cs typeface="+mn-cs"/>
              </a:rPr>
              <a:t> ОБРАЗОВАТЕЛЬНЫЕ ПРОГРАММЫ</a:t>
            </a:r>
            <a:endParaRPr lang="ru-RU" sz="1400" b="1" i="1" dirty="0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61443" name="Text Box 4"/>
          <p:cNvSpPr txBox="1">
            <a:spLocks noChangeArrowheads="1"/>
          </p:cNvSpPr>
          <p:nvPr/>
        </p:nvSpPr>
        <p:spPr bwMode="auto">
          <a:xfrm>
            <a:off x="2362200" y="1885950"/>
            <a:ext cx="6524625" cy="4000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 sz="2000" b="1">
                <a:solidFill>
                  <a:srgbClr val="000000"/>
                </a:solidFill>
                <a:latin typeface="Segoe Script" pitchFamily="34" charset="0"/>
                <a:cs typeface="Simplified Arabic Fixed" pitchFamily="49" charset="-78"/>
              </a:rPr>
              <a:t>КАЧЕСТВО ЗНАНИЙ, УМЕНИЙ, НАВЫКОВ</a:t>
            </a:r>
          </a:p>
        </p:txBody>
      </p:sp>
      <p:sp>
        <p:nvSpPr>
          <p:cNvPr id="61444" name="AutoShape 5"/>
          <p:cNvSpPr>
            <a:spLocks noChangeArrowheads="1"/>
          </p:cNvSpPr>
          <p:nvPr/>
        </p:nvSpPr>
        <p:spPr bwMode="auto">
          <a:xfrm rot="2537159">
            <a:off x="5183188" y="2363788"/>
            <a:ext cx="277812" cy="225425"/>
          </a:xfrm>
          <a:prstGeom prst="leftArrow">
            <a:avLst>
              <a:gd name="adj1" fmla="val 50000"/>
              <a:gd name="adj2" fmla="val 30810"/>
            </a:avLst>
          </a:prstGeom>
          <a:solidFill>
            <a:schemeClr val="tx2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61445" name="Text Box 6"/>
          <p:cNvSpPr txBox="1">
            <a:spLocks noChangeArrowheads="1"/>
          </p:cNvSpPr>
          <p:nvPr/>
        </p:nvSpPr>
        <p:spPr bwMode="auto">
          <a:xfrm>
            <a:off x="3679825" y="2724150"/>
            <a:ext cx="5207000" cy="7080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sz="2000" b="1">
                <a:solidFill>
                  <a:srgbClr val="000000"/>
                </a:solidFill>
                <a:latin typeface="Segoe Script" pitchFamily="34" charset="0"/>
                <a:cs typeface="Simplified Arabic Fixed" pitchFamily="49" charset="-78"/>
              </a:rPr>
              <a:t>КАЧЕСТВО ОБРАЗОВАТЕЛЬНЫХ ПРОГРАММ</a:t>
            </a:r>
          </a:p>
        </p:txBody>
      </p:sp>
      <p:sp>
        <p:nvSpPr>
          <p:cNvPr id="61446" name="Text Box 7"/>
          <p:cNvSpPr txBox="1">
            <a:spLocks noChangeArrowheads="1"/>
          </p:cNvSpPr>
          <p:nvPr/>
        </p:nvSpPr>
        <p:spPr bwMode="auto">
          <a:xfrm>
            <a:off x="4572000" y="3886200"/>
            <a:ext cx="4495800" cy="1016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 sz="2000" b="1">
                <a:solidFill>
                  <a:srgbClr val="000000"/>
                </a:solidFill>
                <a:latin typeface="Segoe Script" pitchFamily="34" charset="0"/>
                <a:cs typeface="Simplified Arabic Fixed" pitchFamily="49" charset="-78"/>
              </a:rPr>
              <a:t>КАЧЕСТВО УПРАВЛЕНИЯ ОБРАЗОВАТЕЛЬНОЙ ОРГАНИЗАЦИЕЙ</a:t>
            </a:r>
          </a:p>
        </p:txBody>
      </p:sp>
      <p:sp>
        <p:nvSpPr>
          <p:cNvPr id="61447" name="AutoShape 8"/>
          <p:cNvSpPr>
            <a:spLocks noChangeArrowheads="1"/>
          </p:cNvSpPr>
          <p:nvPr/>
        </p:nvSpPr>
        <p:spPr bwMode="auto">
          <a:xfrm rot="2537159">
            <a:off x="6442075" y="3454400"/>
            <a:ext cx="277813" cy="225425"/>
          </a:xfrm>
          <a:prstGeom prst="leftArrow">
            <a:avLst>
              <a:gd name="adj1" fmla="val 50000"/>
              <a:gd name="adj2" fmla="val 30810"/>
            </a:avLst>
          </a:prstGeom>
          <a:solidFill>
            <a:schemeClr val="tx2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61448" name="Picture 12"/>
          <p:cNvPicPr>
            <a:picLocks noChangeAspect="1" noChangeArrowheads="1"/>
          </p:cNvPicPr>
          <p:nvPr/>
        </p:nvPicPr>
        <p:blipFill>
          <a:blip r:embed="rId2">
            <a:lum bright="-8000" contrast="-2000"/>
          </a:blip>
          <a:srcRect/>
          <a:stretch>
            <a:fillRect/>
          </a:stretch>
        </p:blipFill>
        <p:spPr bwMode="auto">
          <a:xfrm>
            <a:off x="2647950" y="3502025"/>
            <a:ext cx="1031875" cy="1295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61449" name="Picture 13" descr="аккредитация-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71600" y="2590800"/>
            <a:ext cx="1106488" cy="1600200"/>
          </a:xfrm>
          <a:prstGeom prst="rect">
            <a:avLst/>
          </a:prstGeom>
          <a:noFill/>
          <a:ln w="9525">
            <a:solidFill>
              <a:srgbClr val="F6CF82"/>
            </a:solidFill>
            <a:miter lim="800000"/>
            <a:headEnd/>
            <a:tailEnd/>
          </a:ln>
        </p:spPr>
      </p:pic>
      <p:pic>
        <p:nvPicPr>
          <p:cNvPr id="61450" name="Picture 14" descr="Союз ДПО обложк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1524000"/>
            <a:ext cx="1065213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51" name="Line 15"/>
          <p:cNvSpPr>
            <a:spLocks noChangeShapeType="1"/>
          </p:cNvSpPr>
          <p:nvPr/>
        </p:nvSpPr>
        <p:spPr bwMode="auto">
          <a:xfrm flipH="1">
            <a:off x="3810000" y="40767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452" name="Line 16"/>
          <p:cNvSpPr>
            <a:spLocks noChangeShapeType="1"/>
          </p:cNvSpPr>
          <p:nvPr/>
        </p:nvSpPr>
        <p:spPr bwMode="auto">
          <a:xfrm flipH="1">
            <a:off x="2895600" y="30480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453" name="Line 17"/>
          <p:cNvSpPr>
            <a:spLocks noChangeShapeType="1"/>
          </p:cNvSpPr>
          <p:nvPr/>
        </p:nvSpPr>
        <p:spPr bwMode="auto">
          <a:xfrm flipH="1">
            <a:off x="1482725" y="20574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454" name="TextBox 1"/>
          <p:cNvSpPr txBox="1">
            <a:spLocks noChangeArrowheads="1"/>
          </p:cNvSpPr>
          <p:nvPr/>
        </p:nvSpPr>
        <p:spPr bwMode="auto">
          <a:xfrm>
            <a:off x="93663" y="4899025"/>
            <a:ext cx="2384425" cy="1754188"/>
          </a:xfrm>
          <a:prstGeom prst="rect">
            <a:avLst/>
          </a:prstGeom>
          <a:solidFill>
            <a:srgbClr val="FAE4B8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0000"/>
                </a:solidFill>
                <a:latin typeface="Calibri" pitchFamily="34" charset="0"/>
              </a:rPr>
              <a:t>Критерий качества программы – ее способность обеспечить ожидаемый результат</a:t>
            </a:r>
          </a:p>
        </p:txBody>
      </p:sp>
      <p:sp>
        <p:nvSpPr>
          <p:cNvPr id="3" name="Стрелка вправо 2"/>
          <p:cNvSpPr/>
          <p:nvPr/>
        </p:nvSpPr>
        <p:spPr>
          <a:xfrm>
            <a:off x="2244725" y="6081713"/>
            <a:ext cx="801688" cy="323850"/>
          </a:xfrm>
          <a:prstGeom prst="rightArrow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69215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3600" b="1" dirty="0">
                <a:solidFill>
                  <a:schemeClr val="accent2"/>
                </a:solidFill>
              </a:rPr>
              <a:t>Структура и содержание </a:t>
            </a:r>
            <a:r>
              <a:rPr lang="en-US" altLang="ru-RU" sz="36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ESG</a:t>
            </a:r>
            <a:endParaRPr lang="ru-RU" altLang="ru-RU" sz="3600" b="1" i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246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3429000"/>
            <a:ext cx="7739062" cy="21891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2800" smtClean="0"/>
              <a:t>1. Контекст, цели и принципы.</a:t>
            </a:r>
          </a:p>
          <a:p>
            <a:pPr eaLnBrk="1" hangingPunct="1">
              <a:buFontTx/>
              <a:buNone/>
            </a:pPr>
            <a:r>
              <a:rPr lang="ru-RU" altLang="ru-RU" sz="2800" smtClean="0"/>
              <a:t>2. Европейские стандарты и директивы.</a:t>
            </a:r>
          </a:p>
          <a:p>
            <a:pPr eaLnBrk="1" hangingPunct="1">
              <a:buFontTx/>
              <a:buNone/>
            </a:pPr>
            <a:r>
              <a:rPr lang="ru-RU" altLang="ru-RU" sz="2800" smtClean="0"/>
              <a:t>3. Система экспертной взаимной проверки аккредитационных агентств.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11188" y="1628775"/>
            <a:ext cx="8353425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«</a:t>
            </a:r>
            <a:r>
              <a:rPr lang="en-US" altLang="ru-RU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European </a:t>
            </a:r>
            <a:r>
              <a:rPr lang="en-US" altLang="ru-RU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Standards and Guidelines for Quality Assurance of Higher Education</a:t>
            </a:r>
            <a:r>
              <a:rPr lang="ru-RU" altLang="ru-RU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(</a:t>
            </a:r>
            <a:r>
              <a:rPr lang="en-US" altLang="ru-RU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ESG</a:t>
            </a:r>
            <a:r>
              <a:rPr lang="ru-RU" altLang="ru-RU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)»</a:t>
            </a:r>
            <a:endParaRPr lang="ru-RU" sz="2800" dirty="0">
              <a:solidFill>
                <a:srgbClr val="C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4" name="Rectangle 2"/>
          <p:cNvSpPr>
            <a:spLocks noGrp="1" noChangeArrowheads="1"/>
          </p:cNvSpPr>
          <p:nvPr>
            <p:ph type="title"/>
          </p:nvPr>
        </p:nvSpPr>
        <p:spPr>
          <a:xfrm>
            <a:off x="252413" y="-171450"/>
            <a:ext cx="8640762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36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Адаптация </a:t>
            </a:r>
            <a:r>
              <a:rPr lang="en-US" altLang="ru-RU" sz="36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ESG </a:t>
            </a:r>
            <a:r>
              <a:rPr lang="ru-RU" altLang="ru-RU" sz="36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 р</a:t>
            </a:r>
            <a:r>
              <a:rPr lang="ru-RU" altLang="ru-RU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оссийских ОУ</a:t>
            </a:r>
            <a:endParaRPr lang="ru-RU" altLang="ru-RU" sz="36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30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08050"/>
            <a:ext cx="9144000" cy="5689600"/>
          </a:xfrm>
        </p:spPr>
        <p:txBody>
          <a:bodyPr/>
          <a:lstStyle/>
          <a:p>
            <a:pPr marL="266700" indent="0" eaLnBrk="1" hangingPunct="1">
              <a:lnSpc>
                <a:spcPct val="90000"/>
              </a:lnSpc>
              <a:buFontTx/>
              <a:buNone/>
              <a:defRPr/>
            </a:pPr>
            <a:r>
              <a:rPr lang="ru-RU" altLang="ru-RU" sz="24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1.1. Политика и процедуры обеспечения качества.</a:t>
            </a:r>
            <a:br>
              <a:rPr lang="ru-RU" altLang="ru-RU" sz="24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altLang="ru-RU" sz="24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</a:t>
            </a:r>
            <a:r>
              <a:rPr lang="ru-RU" altLang="ru-RU" sz="10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marL="266700" indent="0" eaLnBrk="1" hangingPunct="1">
              <a:lnSpc>
                <a:spcPct val="90000"/>
              </a:lnSpc>
              <a:buFontTx/>
              <a:buNone/>
              <a:defRPr/>
            </a:pPr>
            <a:r>
              <a:rPr lang="ru-RU" altLang="ru-RU" sz="2400" b="1" u="sng">
                <a:effectLst>
                  <a:outerShdw blurRad="38100" dist="38100" dir="2700000" algn="tl">
                    <a:srgbClr val="C0C0C0"/>
                  </a:outerShdw>
                </a:effectLst>
              </a:rPr>
              <a:t>Требования </a:t>
            </a:r>
            <a:r>
              <a:rPr lang="ru-RU" altLang="ru-RU" sz="2400" b="1" i="1" u="sng">
                <a:effectLst>
                  <a:outerShdw blurRad="38100" dist="38100" dir="2700000" algn="tl">
                    <a:srgbClr val="C0C0C0"/>
                  </a:outerShdw>
                </a:effectLst>
              </a:rPr>
              <a:t>ESG :</a:t>
            </a:r>
            <a:r>
              <a:rPr lang="ru-RU" altLang="ru-RU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altLang="ru-RU" sz="2400" b="1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altLang="ru-RU" sz="2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266700" indent="0" eaLnBrk="1" hangingPunct="1">
              <a:lnSpc>
                <a:spcPct val="90000"/>
              </a:lnSpc>
              <a:buFontTx/>
              <a:buNone/>
              <a:defRPr/>
            </a:pPr>
            <a:r>
              <a:rPr lang="ru-RU" altLang="ru-RU" sz="2200" b="1">
                <a:effectLst>
                  <a:outerShdw blurRad="38100" dist="38100" dir="2700000" algn="tl">
                    <a:srgbClr val="C0C0C0"/>
                  </a:outerShdw>
                </a:effectLst>
              </a:rPr>
              <a:t>- Политика и Процедуры обеспечения качества высшего образования,</a:t>
            </a:r>
            <a:br>
              <a:rPr lang="ru-RU" altLang="ru-RU" sz="2200" b="1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altLang="ru-RU" sz="2200" b="1">
                <a:effectLst>
                  <a:outerShdw blurRad="38100" dist="38100" dir="2700000" algn="tl">
                    <a:srgbClr val="C0C0C0"/>
                  </a:outerShdw>
                </a:effectLst>
              </a:rPr>
              <a:t>- Стандарты  ООП,</a:t>
            </a:r>
          </a:p>
          <a:p>
            <a:pPr marL="266700" indent="0" eaLnBrk="1" hangingPunct="1">
              <a:lnSpc>
                <a:spcPct val="90000"/>
              </a:lnSpc>
              <a:buFontTx/>
              <a:buNone/>
              <a:defRPr/>
            </a:pPr>
            <a:r>
              <a:rPr lang="ru-RU" altLang="ru-RU" sz="2200" b="1">
                <a:effectLst>
                  <a:outerShdw blurRad="38100" dist="38100" dir="2700000" algn="tl">
                    <a:srgbClr val="C0C0C0"/>
                  </a:outerShdw>
                </a:effectLst>
              </a:rPr>
              <a:t>- Корпоративная культура </a:t>
            </a:r>
            <a:r>
              <a:rPr lang="ru-RU" altLang="ru-RU" sz="22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(признание коллективом особой  важности  обеспечения качества высшего образования и  внимание к процедурам его обеспечения),</a:t>
            </a:r>
            <a:r>
              <a:rPr lang="ru-RU" altLang="ru-RU" sz="2200" b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br>
              <a:rPr lang="ru-RU" altLang="ru-RU" sz="2200" b="1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altLang="ru-RU" sz="2200" b="1">
                <a:effectLst>
                  <a:outerShdw blurRad="38100" dist="38100" dir="2700000" algn="tl">
                    <a:srgbClr val="C0C0C0"/>
                  </a:outerShdw>
                </a:effectLst>
              </a:rPr>
              <a:t>- Стратегия постоянного улучшения качества ООП</a:t>
            </a:r>
            <a:br>
              <a:rPr lang="ru-RU" altLang="ru-RU" sz="2200" b="1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altLang="ru-RU" sz="22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(официальный статус, документированы,  опубликованы и доступны, отражена роль студентов и других заинтересованных сторон ), </a:t>
            </a:r>
          </a:p>
          <a:p>
            <a:pPr marL="266700" indent="0" eaLnBrk="1" hangingPunct="1">
              <a:lnSpc>
                <a:spcPct val="90000"/>
              </a:lnSpc>
              <a:buFontTx/>
              <a:buNone/>
              <a:defRPr/>
            </a:pPr>
            <a:r>
              <a:rPr lang="ru-RU" altLang="ru-RU" sz="22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altLang="ru-RU" sz="2200" b="1">
                <a:effectLst>
                  <a:outerShdw blurRad="38100" dist="38100" dir="2700000" algn="tl">
                    <a:srgbClr val="C0C0C0"/>
                  </a:outerShdw>
                </a:effectLst>
              </a:rPr>
              <a:t>- Непрерывный мониторинг системы качества, аудиты подразделений вуза, планы корректирующих мероприятий и предупреждающих действий.</a:t>
            </a:r>
          </a:p>
          <a:p>
            <a:pPr marL="266700" indent="0" eaLnBrk="1" hangingPunct="1">
              <a:lnSpc>
                <a:spcPct val="90000"/>
              </a:lnSpc>
              <a:buFontTx/>
              <a:buNone/>
              <a:defRPr/>
            </a:pPr>
            <a:endParaRPr lang="ru-RU" altLang="ru-RU" sz="22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266700" indent="0" eaLnBrk="1" hangingPunct="1">
              <a:lnSpc>
                <a:spcPct val="90000"/>
              </a:lnSpc>
              <a:buFontTx/>
              <a:buNone/>
              <a:defRPr/>
            </a:pPr>
            <a:endParaRPr lang="ru-RU" altLang="ru-RU" sz="2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802" name="Rectangle 2"/>
          <p:cNvSpPr>
            <a:spLocks noGrp="1" noChangeArrowheads="1"/>
          </p:cNvSpPr>
          <p:nvPr>
            <p:ph type="title"/>
          </p:nvPr>
        </p:nvSpPr>
        <p:spPr>
          <a:xfrm>
            <a:off x="339725" y="0"/>
            <a:ext cx="8624888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36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Адаптация </a:t>
            </a:r>
            <a:r>
              <a:rPr lang="en-US" altLang="ru-RU" sz="36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ESG </a:t>
            </a:r>
            <a:r>
              <a:rPr lang="ru-RU" altLang="ru-RU" sz="36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  российских </a:t>
            </a:r>
            <a:r>
              <a:rPr lang="ru-RU" altLang="ru-RU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ОУ</a:t>
            </a:r>
            <a:endParaRPr lang="ru-RU" altLang="ru-RU" sz="36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32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513" y="1268413"/>
            <a:ext cx="9144000" cy="5589587"/>
          </a:xfrm>
        </p:spPr>
        <p:txBody>
          <a:bodyPr/>
          <a:lstStyle/>
          <a:p>
            <a:pPr indent="12700" eaLnBrk="1" hangingPunct="1">
              <a:buFontTx/>
              <a:buNone/>
              <a:defRPr/>
            </a:pPr>
            <a:r>
              <a:rPr lang="ru-RU" alt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1.3. Оценка </a:t>
            </a:r>
            <a:r>
              <a:rPr lang="ru-RU" alt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результатов обучения.</a:t>
            </a:r>
            <a:r>
              <a:rPr lang="ru-RU" alt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alt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alt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</a:t>
            </a:r>
          </a:p>
          <a:p>
            <a:pPr indent="12700" eaLnBrk="1" hangingPunct="1">
              <a:buFontTx/>
              <a:buNone/>
              <a:defRPr/>
            </a:pPr>
            <a:r>
              <a:rPr lang="ru-RU" altLang="ru-RU" b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Требования </a:t>
            </a:r>
            <a:r>
              <a:rPr lang="ru-RU" altLang="ru-RU" b="1" i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ESG:</a:t>
            </a:r>
            <a:r>
              <a:rPr lang="ru-RU" altLang="ru-RU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altLang="ru-RU" b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altLang="ru-RU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indent="12700" eaLnBrk="1" hangingPunct="1">
              <a:buFontTx/>
              <a:buNone/>
              <a:defRPr/>
            </a:pPr>
            <a:r>
              <a:rPr lang="ru-RU" altLang="ru-RU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ru-RU" alt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Результаты обучения должны </a:t>
            </a:r>
            <a:r>
              <a:rPr lang="ru-RU" altLang="ru-RU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оцениваться с использованием опубликованных критериев, правил и процедур на постоянной основе.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2880</TotalTime>
  <Words>1242</Words>
  <Application>Microsoft Office PowerPoint</Application>
  <PresentationFormat>Экран (4:3)</PresentationFormat>
  <Paragraphs>304</Paragraphs>
  <Slides>25</Slides>
  <Notes>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14</vt:i4>
      </vt:variant>
      <vt:variant>
        <vt:lpstr>Шаблон оформления</vt:lpstr>
      </vt:variant>
      <vt:variant>
        <vt:i4>20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60" baseType="lpstr">
      <vt:lpstr>Calibri</vt:lpstr>
      <vt:lpstr>Arial</vt:lpstr>
      <vt:lpstr>Arial Black</vt:lpstr>
      <vt:lpstr>Times New Roman</vt:lpstr>
      <vt:lpstr>Arial Unicode MS</vt:lpstr>
      <vt:lpstr>Bookman Old Style</vt:lpstr>
      <vt:lpstr>Aharoni</vt:lpstr>
      <vt:lpstr>Tahoma</vt:lpstr>
      <vt:lpstr>Segoe Script</vt:lpstr>
      <vt:lpstr>Simplified Arabic Fixed</vt:lpstr>
      <vt:lpstr>Aparajita</vt:lpstr>
      <vt:lpstr>Wingdings</vt:lpstr>
      <vt:lpstr>Verdana</vt:lpstr>
      <vt:lpstr>FangSong</vt:lpstr>
      <vt:lpstr>Тема Office</vt:lpstr>
      <vt:lpstr>Главная</vt:lpstr>
      <vt:lpstr>Оформление по умолчанию</vt:lpstr>
      <vt:lpstr>1_Тема Office</vt:lpstr>
      <vt:lpstr>Главная</vt:lpstr>
      <vt:lpstr>Главная</vt:lpstr>
      <vt:lpstr>Оформление по умолчанию</vt:lpstr>
      <vt:lpstr>Оформление по умолчанию</vt:lpstr>
      <vt:lpstr>Оформление по умолчанию</vt:lpstr>
      <vt:lpstr>Оформление по умолчанию</vt:lpstr>
      <vt:lpstr>Оформление по умолчанию</vt:lpstr>
      <vt:lpstr>Оформление по умолчанию</vt:lpstr>
      <vt:lpstr>Оформление по умолчанию</vt:lpstr>
      <vt:lpstr>Оформление по умолчанию</vt:lpstr>
      <vt:lpstr>Оформление по умолчанию</vt:lpstr>
      <vt:lpstr>Оформление по умолчанию</vt:lpstr>
      <vt:lpstr>Оформление по умолчанию</vt:lpstr>
      <vt:lpstr>Оформление по умолчанию</vt:lpstr>
      <vt:lpstr>Оформление по умолчанию</vt:lpstr>
      <vt:lpstr>1_Тема Office</vt:lpstr>
      <vt:lpstr>Picture</vt:lpstr>
      <vt:lpstr>ПОДХОДЫ, МОДЕЛИ И МЕТОДЫ НЕЗАВИСИМОЙ ОЦЕНКИ КАЧЕСТВА ОБРАЗОВАНИЯ</vt:lpstr>
      <vt:lpstr>Слайд 2</vt:lpstr>
      <vt:lpstr>Слайд 3</vt:lpstr>
      <vt:lpstr>Цикл качества EQAVET (Европейская комиссия по образованию)</vt:lpstr>
      <vt:lpstr>Слайд 5</vt:lpstr>
      <vt:lpstr>ТРИ УРОВНЯ ОЦЕНКИ КАЧЕСТВА И ИХ СВЯЗЬ</vt:lpstr>
      <vt:lpstr>Структура и содержание ESG</vt:lpstr>
      <vt:lpstr>Адаптация ESG в российских ОУ</vt:lpstr>
      <vt:lpstr>Адаптация ESG в  российских ОУ</vt:lpstr>
      <vt:lpstr>Адаптация ESG в  российских ОУ</vt:lpstr>
      <vt:lpstr>Адаптация ESG в  российских ОУ</vt:lpstr>
      <vt:lpstr>Адаптация ESG в  российских ОУ</vt:lpstr>
      <vt:lpstr>Адаптация ESG в  российских ОУ</vt:lpstr>
      <vt:lpstr>Адаптация ESG в  российских вузах</vt:lpstr>
      <vt:lpstr>Реализация требований ОУ</vt:lpstr>
      <vt:lpstr>Виды оценки и признания качества для различных способов получения образования</vt:lpstr>
      <vt:lpstr>Слайд 17</vt:lpstr>
      <vt:lpstr>Слайд 18</vt:lpstr>
      <vt:lpstr>Функционально-ролевая структура процесса  независимой оценки качества</vt:lpstr>
      <vt:lpstr>Слайд 20</vt:lpstr>
      <vt:lpstr>Слайд 21</vt:lpstr>
      <vt:lpstr> 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ПРИЗНАНИЕ КАЧЕСТВА ПРОФЕССИОНАЛЬНОГО ОБРАЗОВАНИЯ КАК ОСНОВА КОНКУРЕНТОСПОСОБНОСТИ</dc:title>
  <dc:creator>aniskinann</dc:creator>
  <cp:lastModifiedBy>.</cp:lastModifiedBy>
  <cp:revision>91</cp:revision>
  <dcterms:created xsi:type="dcterms:W3CDTF">2014-03-17T19:57:15Z</dcterms:created>
  <dcterms:modified xsi:type="dcterms:W3CDTF">2017-10-02T15:04:34Z</dcterms:modified>
</cp:coreProperties>
</file>